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sldIdLst>
    <p:sldId id="257" r:id="rId3"/>
    <p:sldId id="258" r:id="rId4"/>
    <p:sldId id="259" r:id="rId5"/>
    <p:sldId id="260" r:id="rId6"/>
    <p:sldId id="266" r:id="rId7"/>
    <p:sldId id="267" r:id="rId8"/>
    <p:sldId id="280" r:id="rId9"/>
    <p:sldId id="262" r:id="rId10"/>
    <p:sldId id="268" r:id="rId11"/>
    <p:sldId id="264" r:id="rId12"/>
    <p:sldId id="281" r:id="rId13"/>
    <p:sldId id="270" r:id="rId14"/>
    <p:sldId id="263" r:id="rId15"/>
    <p:sldId id="269" r:id="rId16"/>
    <p:sldId id="271" r:id="rId17"/>
    <p:sldId id="265" r:id="rId18"/>
    <p:sldId id="282" r:id="rId19"/>
    <p:sldId id="289" r:id="rId20"/>
    <p:sldId id="283" r:id="rId21"/>
    <p:sldId id="284" r:id="rId22"/>
    <p:sldId id="291" r:id="rId23"/>
    <p:sldId id="285" r:id="rId24"/>
    <p:sldId id="292" r:id="rId25"/>
    <p:sldId id="286" r:id="rId26"/>
    <p:sldId id="290" r:id="rId27"/>
    <p:sldId id="287" r:id="rId28"/>
    <p:sldId id="293" r:id="rId29"/>
    <p:sldId id="273"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5E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1" d="100"/>
          <a:sy n="51" d="100"/>
        </p:scale>
        <p:origin x="88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07/relationships/hdphoto" Target="../media/hdphoto2.wdp"/><Relationship Id="rId1" Type="http://schemas.openxmlformats.org/officeDocument/2006/relationships/image" Target="../media/image16.png"/><Relationship Id="rId5" Type="http://schemas.microsoft.com/office/2007/relationships/hdphoto" Target="../media/hdphoto3.wdp"/><Relationship Id="rId4"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07/relationships/hdphoto" Target="../media/hdphoto2.wdp"/><Relationship Id="rId1" Type="http://schemas.openxmlformats.org/officeDocument/2006/relationships/image" Target="../media/image16.png"/><Relationship Id="rId5" Type="http://schemas.microsoft.com/office/2007/relationships/hdphoto" Target="../media/hdphoto3.wdp"/><Relationship Id="rId4"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51B22F-3ECB-4F19-9AC2-0002A1213E2F}" type="doc">
      <dgm:prSet loTypeId="urn:microsoft.com/office/officeart/2018/2/layout/IconLabelList" loCatId="icon" qsTypeId="urn:microsoft.com/office/officeart/2005/8/quickstyle/simple3" qsCatId="simple" csTypeId="urn:microsoft.com/office/officeart/2005/8/colors/accent1_2" csCatId="accent1" phldr="1"/>
      <dgm:spPr/>
      <dgm:t>
        <a:bodyPr/>
        <a:lstStyle/>
        <a:p>
          <a:endParaRPr lang="en-US"/>
        </a:p>
      </dgm:t>
    </dgm:pt>
    <dgm:pt modelId="{4CC8BD95-E332-4A78-93C5-74ABE926A0D8}">
      <dgm:prSet/>
      <dgm:spPr/>
      <dgm:t>
        <a:bodyPr/>
        <a:lstStyle/>
        <a:p>
          <a:pPr>
            <a:lnSpc>
              <a:spcPct val="100000"/>
            </a:lnSpc>
          </a:pPr>
          <a:r>
            <a:rPr lang="en-IN" dirty="0"/>
            <a:t>Hash map</a:t>
          </a:r>
          <a:endParaRPr lang="en-US" dirty="0"/>
        </a:p>
      </dgm:t>
    </dgm:pt>
    <dgm:pt modelId="{764E5226-FE86-4C98-9EA6-6795173A8C4C}" type="parTrans" cxnId="{AD566A3C-FC3F-41BC-9EF0-0EB3A716D686}">
      <dgm:prSet/>
      <dgm:spPr/>
      <dgm:t>
        <a:bodyPr/>
        <a:lstStyle/>
        <a:p>
          <a:endParaRPr lang="en-US"/>
        </a:p>
      </dgm:t>
    </dgm:pt>
    <dgm:pt modelId="{41953428-5185-45C0-A097-AEB45E4957E4}" type="sibTrans" cxnId="{AD566A3C-FC3F-41BC-9EF0-0EB3A716D686}">
      <dgm:prSet/>
      <dgm:spPr/>
      <dgm:t>
        <a:bodyPr/>
        <a:lstStyle/>
        <a:p>
          <a:endParaRPr lang="en-US"/>
        </a:p>
      </dgm:t>
    </dgm:pt>
    <dgm:pt modelId="{CEE7B3BB-6624-4BF1-BC99-F1A3D7D4F979}">
      <dgm:prSet/>
      <dgm:spPr/>
      <dgm:t>
        <a:bodyPr/>
        <a:lstStyle/>
        <a:p>
          <a:pPr>
            <a:lnSpc>
              <a:spcPct val="100000"/>
            </a:lnSpc>
          </a:pPr>
          <a:r>
            <a:rPr lang="en-IN" dirty="0"/>
            <a:t>Circular Queue</a:t>
          </a:r>
          <a:endParaRPr lang="en-US" dirty="0"/>
        </a:p>
      </dgm:t>
    </dgm:pt>
    <dgm:pt modelId="{E592512D-BEA6-42FB-81AD-55CA6B42C765}" type="parTrans" cxnId="{7D663C0D-E26A-41C9-A9EC-05F6F68BBFAE}">
      <dgm:prSet/>
      <dgm:spPr/>
      <dgm:t>
        <a:bodyPr/>
        <a:lstStyle/>
        <a:p>
          <a:endParaRPr lang="en-US"/>
        </a:p>
      </dgm:t>
    </dgm:pt>
    <dgm:pt modelId="{E7E7B188-F35F-4197-8820-C38891DDB02F}" type="sibTrans" cxnId="{7D663C0D-E26A-41C9-A9EC-05F6F68BBFAE}">
      <dgm:prSet/>
      <dgm:spPr/>
      <dgm:t>
        <a:bodyPr/>
        <a:lstStyle/>
        <a:p>
          <a:endParaRPr lang="en-US"/>
        </a:p>
      </dgm:t>
    </dgm:pt>
    <dgm:pt modelId="{1E0353BF-7F2E-4029-9C2E-B235E6F5BC81}">
      <dgm:prSet/>
      <dgm:spPr/>
      <dgm:t>
        <a:bodyPr/>
        <a:lstStyle/>
        <a:p>
          <a:pPr>
            <a:lnSpc>
              <a:spcPct val="100000"/>
            </a:lnSpc>
          </a:pPr>
          <a:r>
            <a:rPr lang="en-IN" dirty="0"/>
            <a:t>Tree</a:t>
          </a:r>
          <a:endParaRPr lang="en-US" dirty="0"/>
        </a:p>
      </dgm:t>
    </dgm:pt>
    <dgm:pt modelId="{830ABCC3-DB09-4649-958E-F4B223F482B8}" type="parTrans" cxnId="{8F134694-61FE-47E7-BEBE-DC1DFAC85B0F}">
      <dgm:prSet/>
      <dgm:spPr/>
      <dgm:t>
        <a:bodyPr/>
        <a:lstStyle/>
        <a:p>
          <a:endParaRPr lang="en-US"/>
        </a:p>
      </dgm:t>
    </dgm:pt>
    <dgm:pt modelId="{864E2D58-A745-415C-AC01-5D69637BEC29}" type="sibTrans" cxnId="{8F134694-61FE-47E7-BEBE-DC1DFAC85B0F}">
      <dgm:prSet/>
      <dgm:spPr/>
      <dgm:t>
        <a:bodyPr/>
        <a:lstStyle/>
        <a:p>
          <a:endParaRPr lang="en-US"/>
        </a:p>
      </dgm:t>
    </dgm:pt>
    <dgm:pt modelId="{94D379BD-85CF-41C2-BA9D-3D84C7CBD877}" type="pres">
      <dgm:prSet presAssocID="{D351B22F-3ECB-4F19-9AC2-0002A1213E2F}" presName="root" presStyleCnt="0">
        <dgm:presLayoutVars>
          <dgm:dir/>
          <dgm:resizeHandles val="exact"/>
        </dgm:presLayoutVars>
      </dgm:prSet>
      <dgm:spPr/>
    </dgm:pt>
    <dgm:pt modelId="{CC7BF99B-AF97-481B-BA21-3BF5A1AE0C1B}" type="pres">
      <dgm:prSet presAssocID="{4CC8BD95-E332-4A78-93C5-74ABE926A0D8}" presName="compNode" presStyleCnt="0"/>
      <dgm:spPr/>
    </dgm:pt>
    <dgm:pt modelId="{3564D70A-F46F-4AE2-9F94-DEF0A875C7F7}" type="pres">
      <dgm:prSet presAssocID="{4CC8BD95-E332-4A78-93C5-74ABE926A0D8}" presName="iconRect" presStyleLbl="node1" presStyleIdx="0" presStyleCnt="3" custScaleX="160483" custScaleY="197084" custLinFactNeighborX="-745" custLinFactNeighborY="-53170"/>
      <dgm:spPr>
        <a:blipFill rotWithShape="1">
          <a:blip xmlns:r="http://schemas.openxmlformats.org/officeDocument/2006/relationships" r:embed="rId1">
            <a:duotone>
              <a:prstClr val="black"/>
              <a:schemeClr val="accent1">
                <a:tint val="45000"/>
                <a:satMod val="400000"/>
              </a:schemeClr>
            </a:duotone>
            <a:extLst>
              <a:ext uri="{BEBA8EAE-BF5A-486C-A8C5-ECC9F3942E4B}">
                <a14:imgProps xmlns:a14="http://schemas.microsoft.com/office/drawing/2010/main">
                  <a14:imgLayer r:embed="rId2">
                    <a14:imgEffect>
                      <a14:saturation sat="0"/>
                    </a14:imgEffect>
                  </a14:imgLayer>
                </a14:imgProps>
              </a:ext>
            </a:extLst>
          </a:blip>
          <a:srcRect/>
          <a:stretch>
            <a:fillRect/>
          </a:stretch>
        </a:blipFill>
      </dgm:spPr>
      <dgm:extLst>
        <a:ext uri="{E40237B7-FDA0-4F09-8148-C483321AD2D9}">
          <dgm14:cNvPr xmlns:dgm14="http://schemas.microsoft.com/office/drawing/2010/diagram" id="0" name="" descr="Checkmark"/>
        </a:ext>
      </dgm:extLst>
    </dgm:pt>
    <dgm:pt modelId="{6210391D-0D88-413E-AE2E-E8696666772C}" type="pres">
      <dgm:prSet presAssocID="{4CC8BD95-E332-4A78-93C5-74ABE926A0D8}" presName="spaceRect" presStyleCnt="0"/>
      <dgm:spPr/>
    </dgm:pt>
    <dgm:pt modelId="{F2420A34-9AA2-4ADE-832C-44D3E74ABE52}" type="pres">
      <dgm:prSet presAssocID="{4CC8BD95-E332-4A78-93C5-74ABE926A0D8}" presName="textRect" presStyleLbl="revTx" presStyleIdx="0" presStyleCnt="3" custLinFactNeighborY="-13838">
        <dgm:presLayoutVars>
          <dgm:chMax val="1"/>
          <dgm:chPref val="1"/>
        </dgm:presLayoutVars>
      </dgm:prSet>
      <dgm:spPr/>
    </dgm:pt>
    <dgm:pt modelId="{684337BC-22D3-4E1A-B4CA-DB08AE425AC7}" type="pres">
      <dgm:prSet presAssocID="{41953428-5185-45C0-A097-AEB45E4957E4}" presName="sibTrans" presStyleCnt="0"/>
      <dgm:spPr/>
    </dgm:pt>
    <dgm:pt modelId="{D5C38F4E-832C-4974-9783-4EA987A24682}" type="pres">
      <dgm:prSet presAssocID="{CEE7B3BB-6624-4BF1-BC99-F1A3D7D4F979}" presName="compNode" presStyleCnt="0"/>
      <dgm:spPr/>
    </dgm:pt>
    <dgm:pt modelId="{DB873B30-3DD0-4B35-A6FF-0BFAD5796CCE}" type="pres">
      <dgm:prSet presAssocID="{CEE7B3BB-6624-4BF1-BC99-F1A3D7D4F979}" presName="iconRect" presStyleLbl="node1" presStyleIdx="1" presStyleCnt="3" custScaleX="197084" custScaleY="197084" custLinFactNeighborX="-745" custLinFactNeighborY="-53170"/>
      <dgm:spPr>
        <a:blipFill rotWithShape="1">
          <a:blip xmlns:r="http://schemas.openxmlformats.org/officeDocument/2006/relationships" r:embed="rId3"/>
          <a:srcRect/>
          <a:stretch>
            <a:fillRect t="-3000" b="-3000"/>
          </a:stretch>
        </a:blipFill>
      </dgm:spPr>
      <dgm:extLst>
        <a:ext uri="{E40237B7-FDA0-4F09-8148-C483321AD2D9}">
          <dgm14:cNvPr xmlns:dgm14="http://schemas.microsoft.com/office/drawing/2010/diagram" id="0" name="" descr="Repeat"/>
        </a:ext>
      </dgm:extLst>
    </dgm:pt>
    <dgm:pt modelId="{9372DE94-E7F7-4C7D-9257-E97FE70E6F13}" type="pres">
      <dgm:prSet presAssocID="{CEE7B3BB-6624-4BF1-BC99-F1A3D7D4F979}" presName="spaceRect" presStyleCnt="0"/>
      <dgm:spPr/>
    </dgm:pt>
    <dgm:pt modelId="{53FC4CAC-BEFD-4E0C-9A49-5EF79C94440B}" type="pres">
      <dgm:prSet presAssocID="{CEE7B3BB-6624-4BF1-BC99-F1A3D7D4F979}" presName="textRect" presStyleLbl="revTx" presStyleIdx="1" presStyleCnt="3" custLinFactNeighborY="-13838">
        <dgm:presLayoutVars>
          <dgm:chMax val="1"/>
          <dgm:chPref val="1"/>
        </dgm:presLayoutVars>
      </dgm:prSet>
      <dgm:spPr/>
    </dgm:pt>
    <dgm:pt modelId="{490F07C4-5886-4424-95E7-EFF3F9AC04B7}" type="pres">
      <dgm:prSet presAssocID="{E7E7B188-F35F-4197-8820-C38891DDB02F}" presName="sibTrans" presStyleCnt="0"/>
      <dgm:spPr/>
    </dgm:pt>
    <dgm:pt modelId="{C54938F1-695E-46CA-8D6F-8197378687BE}" type="pres">
      <dgm:prSet presAssocID="{1E0353BF-7F2E-4029-9C2E-B235E6F5BC81}" presName="compNode" presStyleCnt="0"/>
      <dgm:spPr/>
    </dgm:pt>
    <dgm:pt modelId="{7C05C373-33C7-4F98-A745-D1A8922FC98F}" type="pres">
      <dgm:prSet presAssocID="{1E0353BF-7F2E-4029-9C2E-B235E6F5BC81}" presName="iconRect" presStyleLbl="node1" presStyleIdx="2" presStyleCnt="3" custScaleX="157667" custScaleY="197084" custLinFactNeighborX="-745" custLinFactNeighborY="-53170"/>
      <dgm:spPr>
        <a:blipFill rotWithShape="1">
          <a:blip xmlns:r="http://schemas.openxmlformats.org/officeDocument/2006/relationships" r:embed="rId4">
            <a:duotone>
              <a:srgbClr val="AC3EC1">
                <a:shade val="45000"/>
                <a:satMod val="135000"/>
              </a:srgbClr>
              <a:prstClr val="white"/>
            </a:duotone>
            <a:extLst>
              <a:ext uri="{BEBA8EAE-BF5A-486C-A8C5-ECC9F3942E4B}">
                <a14:imgProps xmlns:a14="http://schemas.microsoft.com/office/drawing/2010/main">
                  <a14:imgLayer r:embed="rId5">
                    <a14:imgEffect>
                      <a14:backgroundRemoval t="5556" b="86204" l="8475" r="93446">
                        <a14:foregroundMark x1="55254" y1="9444" x2="55254" y2="9444"/>
                        <a14:foregroundMark x1="62373" y1="5556" x2="62373" y2="5556"/>
                        <a14:foregroundMark x1="91864" y1="33241" x2="91864" y2="33241"/>
                        <a14:foregroundMark x1="92768" y1="82315" x2="92768" y2="82315"/>
                        <a14:foregroundMark x1="36949" y1="86204" x2="36949" y2="86204"/>
                        <a14:foregroundMark x1="8475" y1="58611" x2="8475" y2="58611"/>
                        <a14:foregroundMark x1="93446" y1="35556" x2="93446" y2="35556"/>
                        <a14:backgroundMark x1="14124" y1="22963" x2="27232" y2="13611"/>
                      </a14:backgroundRemoval>
                    </a14:imgEffect>
                  </a14:imgLayer>
                </a14:imgProps>
              </a:ext>
              <a:ext uri="{28A0092B-C50C-407E-A947-70E740481C1C}">
                <a14:useLocalDpi xmlns:a14="http://schemas.microsoft.com/office/drawing/2010/main" val="0"/>
              </a:ext>
            </a:extLst>
          </a:blip>
          <a:srcRect/>
          <a:stretch>
            <a:fillRect l="-2000" r="-2000"/>
          </a:stretch>
        </a:blipFill>
        <a:effectLst>
          <a:glow rad="76200">
            <a:srgbClr val="660066">
              <a:alpha val="40000"/>
            </a:srgbClr>
          </a:glow>
        </a:effectLst>
      </dgm:spPr>
    </dgm:pt>
    <dgm:pt modelId="{3D4930E2-AFB9-40E6-BF51-0C53EA92891F}" type="pres">
      <dgm:prSet presAssocID="{1E0353BF-7F2E-4029-9C2E-B235E6F5BC81}" presName="spaceRect" presStyleCnt="0"/>
      <dgm:spPr/>
    </dgm:pt>
    <dgm:pt modelId="{BBA611DD-305F-49BD-82C1-B0623FC2548A}" type="pres">
      <dgm:prSet presAssocID="{1E0353BF-7F2E-4029-9C2E-B235E6F5BC81}" presName="textRect" presStyleLbl="revTx" presStyleIdx="2" presStyleCnt="3" custLinFactNeighborX="5028" custLinFactNeighborY="-13838">
        <dgm:presLayoutVars>
          <dgm:chMax val="1"/>
          <dgm:chPref val="1"/>
        </dgm:presLayoutVars>
      </dgm:prSet>
      <dgm:spPr/>
    </dgm:pt>
  </dgm:ptLst>
  <dgm:cxnLst>
    <dgm:cxn modelId="{7D663C0D-E26A-41C9-A9EC-05F6F68BBFAE}" srcId="{D351B22F-3ECB-4F19-9AC2-0002A1213E2F}" destId="{CEE7B3BB-6624-4BF1-BC99-F1A3D7D4F979}" srcOrd="1" destOrd="0" parTransId="{E592512D-BEA6-42FB-81AD-55CA6B42C765}" sibTransId="{E7E7B188-F35F-4197-8820-C38891DDB02F}"/>
    <dgm:cxn modelId="{58811718-D591-4263-BEC2-4F1FCF79651B}" type="presOf" srcId="{1E0353BF-7F2E-4029-9C2E-B235E6F5BC81}" destId="{BBA611DD-305F-49BD-82C1-B0623FC2548A}" srcOrd="0" destOrd="0" presId="urn:microsoft.com/office/officeart/2018/2/layout/IconLabelList"/>
    <dgm:cxn modelId="{AD566A3C-FC3F-41BC-9EF0-0EB3A716D686}" srcId="{D351B22F-3ECB-4F19-9AC2-0002A1213E2F}" destId="{4CC8BD95-E332-4A78-93C5-74ABE926A0D8}" srcOrd="0" destOrd="0" parTransId="{764E5226-FE86-4C98-9EA6-6795173A8C4C}" sibTransId="{41953428-5185-45C0-A097-AEB45E4957E4}"/>
    <dgm:cxn modelId="{55C0EB6E-CE4B-444D-999D-32F16DE095ED}" type="presOf" srcId="{4CC8BD95-E332-4A78-93C5-74ABE926A0D8}" destId="{F2420A34-9AA2-4ADE-832C-44D3E74ABE52}" srcOrd="0" destOrd="0" presId="urn:microsoft.com/office/officeart/2018/2/layout/IconLabelList"/>
    <dgm:cxn modelId="{B4105382-3818-4460-81E2-D3DA82E78533}" type="presOf" srcId="{CEE7B3BB-6624-4BF1-BC99-F1A3D7D4F979}" destId="{53FC4CAC-BEFD-4E0C-9A49-5EF79C94440B}" srcOrd="0" destOrd="0" presId="urn:microsoft.com/office/officeart/2018/2/layout/IconLabelList"/>
    <dgm:cxn modelId="{B825A286-7CA0-474A-AAC6-CF1A1BE54CD9}" type="presOf" srcId="{D351B22F-3ECB-4F19-9AC2-0002A1213E2F}" destId="{94D379BD-85CF-41C2-BA9D-3D84C7CBD877}" srcOrd="0" destOrd="0" presId="urn:microsoft.com/office/officeart/2018/2/layout/IconLabelList"/>
    <dgm:cxn modelId="{8F134694-61FE-47E7-BEBE-DC1DFAC85B0F}" srcId="{D351B22F-3ECB-4F19-9AC2-0002A1213E2F}" destId="{1E0353BF-7F2E-4029-9C2E-B235E6F5BC81}" srcOrd="2" destOrd="0" parTransId="{830ABCC3-DB09-4649-958E-F4B223F482B8}" sibTransId="{864E2D58-A745-415C-AC01-5D69637BEC29}"/>
    <dgm:cxn modelId="{2BEAC8E6-6807-44A4-A213-287AAE061073}" type="presParOf" srcId="{94D379BD-85CF-41C2-BA9D-3D84C7CBD877}" destId="{CC7BF99B-AF97-481B-BA21-3BF5A1AE0C1B}" srcOrd="0" destOrd="0" presId="urn:microsoft.com/office/officeart/2018/2/layout/IconLabelList"/>
    <dgm:cxn modelId="{3FB99A44-6982-48DE-8685-12F611FC02EC}" type="presParOf" srcId="{CC7BF99B-AF97-481B-BA21-3BF5A1AE0C1B}" destId="{3564D70A-F46F-4AE2-9F94-DEF0A875C7F7}" srcOrd="0" destOrd="0" presId="urn:microsoft.com/office/officeart/2018/2/layout/IconLabelList"/>
    <dgm:cxn modelId="{63069662-43BD-4992-A862-BFBF911B3C70}" type="presParOf" srcId="{CC7BF99B-AF97-481B-BA21-3BF5A1AE0C1B}" destId="{6210391D-0D88-413E-AE2E-E8696666772C}" srcOrd="1" destOrd="0" presId="urn:microsoft.com/office/officeart/2018/2/layout/IconLabelList"/>
    <dgm:cxn modelId="{F96243B2-B1F9-404B-93BF-13972FCBB999}" type="presParOf" srcId="{CC7BF99B-AF97-481B-BA21-3BF5A1AE0C1B}" destId="{F2420A34-9AA2-4ADE-832C-44D3E74ABE52}" srcOrd="2" destOrd="0" presId="urn:microsoft.com/office/officeart/2018/2/layout/IconLabelList"/>
    <dgm:cxn modelId="{F5103A85-7CBE-4A57-8846-CB28F2C2F885}" type="presParOf" srcId="{94D379BD-85CF-41C2-BA9D-3D84C7CBD877}" destId="{684337BC-22D3-4E1A-B4CA-DB08AE425AC7}" srcOrd="1" destOrd="0" presId="urn:microsoft.com/office/officeart/2018/2/layout/IconLabelList"/>
    <dgm:cxn modelId="{EDECBF00-63BC-4F81-8CFA-93F39C887DAA}" type="presParOf" srcId="{94D379BD-85CF-41C2-BA9D-3D84C7CBD877}" destId="{D5C38F4E-832C-4974-9783-4EA987A24682}" srcOrd="2" destOrd="0" presId="urn:microsoft.com/office/officeart/2018/2/layout/IconLabelList"/>
    <dgm:cxn modelId="{C11CA800-04F6-4A4E-A0B2-CE866EB9BCB0}" type="presParOf" srcId="{D5C38F4E-832C-4974-9783-4EA987A24682}" destId="{DB873B30-3DD0-4B35-A6FF-0BFAD5796CCE}" srcOrd="0" destOrd="0" presId="urn:microsoft.com/office/officeart/2018/2/layout/IconLabelList"/>
    <dgm:cxn modelId="{2C7E8C19-4EB4-4C51-8CCD-95CB121DBE15}" type="presParOf" srcId="{D5C38F4E-832C-4974-9783-4EA987A24682}" destId="{9372DE94-E7F7-4C7D-9257-E97FE70E6F13}" srcOrd="1" destOrd="0" presId="urn:microsoft.com/office/officeart/2018/2/layout/IconLabelList"/>
    <dgm:cxn modelId="{86B699EF-0135-4CF7-90BF-6AA054BB69F1}" type="presParOf" srcId="{D5C38F4E-832C-4974-9783-4EA987A24682}" destId="{53FC4CAC-BEFD-4E0C-9A49-5EF79C94440B}" srcOrd="2" destOrd="0" presId="urn:microsoft.com/office/officeart/2018/2/layout/IconLabelList"/>
    <dgm:cxn modelId="{D5EE2273-7225-42D4-99BB-B5C46DA8E0AA}" type="presParOf" srcId="{94D379BD-85CF-41C2-BA9D-3D84C7CBD877}" destId="{490F07C4-5886-4424-95E7-EFF3F9AC04B7}" srcOrd="3" destOrd="0" presId="urn:microsoft.com/office/officeart/2018/2/layout/IconLabelList"/>
    <dgm:cxn modelId="{C9F26B13-F5F7-47FA-9114-6C420A8766B2}" type="presParOf" srcId="{94D379BD-85CF-41C2-BA9D-3D84C7CBD877}" destId="{C54938F1-695E-46CA-8D6F-8197378687BE}" srcOrd="4" destOrd="0" presId="urn:microsoft.com/office/officeart/2018/2/layout/IconLabelList"/>
    <dgm:cxn modelId="{8A666651-1D67-4850-B016-A50AC66F61C6}" type="presParOf" srcId="{C54938F1-695E-46CA-8D6F-8197378687BE}" destId="{7C05C373-33C7-4F98-A745-D1A8922FC98F}" srcOrd="0" destOrd="0" presId="urn:microsoft.com/office/officeart/2018/2/layout/IconLabelList"/>
    <dgm:cxn modelId="{EEEB2D83-269E-4AD3-B1A4-2738494C9D58}" type="presParOf" srcId="{C54938F1-695E-46CA-8D6F-8197378687BE}" destId="{3D4930E2-AFB9-40E6-BF51-0C53EA92891F}" srcOrd="1" destOrd="0" presId="urn:microsoft.com/office/officeart/2018/2/layout/IconLabelList"/>
    <dgm:cxn modelId="{234E82E5-E785-42C7-AC37-96D8921A1BCD}" type="presParOf" srcId="{C54938F1-695E-46CA-8D6F-8197378687BE}" destId="{BBA611DD-305F-49BD-82C1-B0623FC2548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4D70A-F46F-4AE2-9F94-DEF0A875C7F7}">
      <dsp:nvSpPr>
        <dsp:cNvPr id="0" name=""/>
        <dsp:cNvSpPr/>
      </dsp:nvSpPr>
      <dsp:spPr>
        <a:xfrm>
          <a:off x="691506" y="130043"/>
          <a:ext cx="2052004" cy="2520000"/>
        </a:xfrm>
        <a:prstGeom prst="rect">
          <a:avLst/>
        </a:prstGeom>
        <a:blipFill rotWithShape="1">
          <a:blip xmlns:r="http://schemas.openxmlformats.org/officeDocument/2006/relationships" r:embed="rId1">
            <a:duotone>
              <a:prstClr val="black"/>
              <a:schemeClr val="accent1">
                <a:tint val="45000"/>
                <a:satMod val="400000"/>
              </a:schemeClr>
            </a:duotone>
            <a:extLst>
              <a:ext uri="{BEBA8EAE-BF5A-486C-A8C5-ECC9F3942E4B}">
                <a14:imgProps xmlns:a14="http://schemas.microsoft.com/office/drawing/2010/main">
                  <a14:imgLayer r:embed="rId2">
                    <a14:imgEffect>
                      <a14:saturation sat="0"/>
                    </a14:imgEffect>
                  </a14:imgLayer>
                </a14:imgProps>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2420A34-9AA2-4ADE-832C-44D3E74ABE52}">
      <dsp:nvSpPr>
        <dsp:cNvPr id="0" name=""/>
        <dsp:cNvSpPr/>
      </dsp:nvSpPr>
      <dsp:spPr>
        <a:xfrm>
          <a:off x="306320" y="2962314"/>
          <a:ext cx="28414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IN" sz="3600" kern="1200" dirty="0"/>
            <a:t>Hash map</a:t>
          </a:r>
          <a:endParaRPr lang="en-US" sz="3600" kern="1200" dirty="0"/>
        </a:p>
      </dsp:txBody>
      <dsp:txXfrm>
        <a:off x="306320" y="2962314"/>
        <a:ext cx="2841428" cy="720000"/>
      </dsp:txXfrm>
    </dsp:sp>
    <dsp:sp modelId="{DB873B30-3DD0-4B35-A6FF-0BFAD5796CCE}">
      <dsp:nvSpPr>
        <dsp:cNvPr id="0" name=""/>
        <dsp:cNvSpPr/>
      </dsp:nvSpPr>
      <dsp:spPr>
        <a:xfrm>
          <a:off x="3796186" y="130043"/>
          <a:ext cx="2520000" cy="2520000"/>
        </a:xfrm>
        <a:prstGeom prst="rect">
          <a:avLst/>
        </a:prstGeom>
        <a:blipFill rotWithShape="1">
          <a:blip xmlns:r="http://schemas.openxmlformats.org/officeDocument/2006/relationships" r:embed="rId3"/>
          <a:srcRect/>
          <a:stretch>
            <a:fillRect t="-3000" b="-3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3FC4CAC-BEFD-4E0C-9A49-5EF79C94440B}">
      <dsp:nvSpPr>
        <dsp:cNvPr id="0" name=""/>
        <dsp:cNvSpPr/>
      </dsp:nvSpPr>
      <dsp:spPr>
        <a:xfrm>
          <a:off x="3644998" y="2962314"/>
          <a:ext cx="28414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IN" sz="3600" kern="1200" dirty="0"/>
            <a:t>Circular Queue</a:t>
          </a:r>
          <a:endParaRPr lang="en-US" sz="3600" kern="1200" dirty="0"/>
        </a:p>
      </dsp:txBody>
      <dsp:txXfrm>
        <a:off x="3644998" y="2962314"/>
        <a:ext cx="2841428" cy="720000"/>
      </dsp:txXfrm>
    </dsp:sp>
    <dsp:sp modelId="{7C05C373-33C7-4F98-A745-D1A8922FC98F}">
      <dsp:nvSpPr>
        <dsp:cNvPr id="0" name=""/>
        <dsp:cNvSpPr/>
      </dsp:nvSpPr>
      <dsp:spPr>
        <a:xfrm>
          <a:off x="7386865" y="130043"/>
          <a:ext cx="2015997" cy="2520000"/>
        </a:xfrm>
        <a:prstGeom prst="rect">
          <a:avLst/>
        </a:prstGeom>
        <a:blipFill rotWithShape="1">
          <a:blip xmlns:r="http://schemas.openxmlformats.org/officeDocument/2006/relationships" r:embed="rId4">
            <a:duotone>
              <a:srgbClr val="AC3EC1">
                <a:shade val="45000"/>
                <a:satMod val="135000"/>
              </a:srgbClr>
              <a:prstClr val="white"/>
            </a:duotone>
            <a:extLst>
              <a:ext uri="{BEBA8EAE-BF5A-486C-A8C5-ECC9F3942E4B}">
                <a14:imgProps xmlns:a14="http://schemas.microsoft.com/office/drawing/2010/main">
                  <a14:imgLayer r:embed="rId5">
                    <a14:imgEffect>
                      <a14:backgroundRemoval t="5556" b="86204" l="8475" r="93446">
                        <a14:foregroundMark x1="55254" y1="9444" x2="55254" y2="9444"/>
                        <a14:foregroundMark x1="62373" y1="5556" x2="62373" y2="5556"/>
                        <a14:foregroundMark x1="91864" y1="33241" x2="91864" y2="33241"/>
                        <a14:foregroundMark x1="92768" y1="82315" x2="92768" y2="82315"/>
                        <a14:foregroundMark x1="36949" y1="86204" x2="36949" y2="86204"/>
                        <a14:foregroundMark x1="8475" y1="58611" x2="8475" y2="58611"/>
                        <a14:foregroundMark x1="93446" y1="35556" x2="93446" y2="35556"/>
                        <a14:backgroundMark x1="14124" y1="22963" x2="27232" y2="13611"/>
                      </a14:backgroundRemoval>
                    </a14:imgEffect>
                  </a14:imgLayer>
                </a14:imgProps>
              </a:ext>
              <a:ext uri="{28A0092B-C50C-407E-A947-70E740481C1C}">
                <a14:useLocalDpi xmlns:a14="http://schemas.microsoft.com/office/drawing/2010/main" val="0"/>
              </a:ext>
            </a:extLst>
          </a:blip>
          <a:srcRect/>
          <a:stretch>
            <a:fillRect l="-2000" r="-2000"/>
          </a:stretch>
        </a:blipFill>
        <a:ln>
          <a:noFill/>
        </a:ln>
        <a:effectLst>
          <a:glow rad="76200">
            <a:srgbClr val="660066">
              <a:alpha val="40000"/>
            </a:srgb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BA611DD-305F-49BD-82C1-B0623FC2548A}">
      <dsp:nvSpPr>
        <dsp:cNvPr id="0" name=""/>
        <dsp:cNvSpPr/>
      </dsp:nvSpPr>
      <dsp:spPr>
        <a:xfrm>
          <a:off x="7126543" y="2962314"/>
          <a:ext cx="28414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IN" sz="3600" kern="1200" dirty="0"/>
            <a:t>Tree</a:t>
          </a:r>
          <a:endParaRPr lang="en-US" sz="3600" kern="1200" dirty="0"/>
        </a:p>
      </dsp:txBody>
      <dsp:txXfrm>
        <a:off x="7126543" y="2962314"/>
        <a:ext cx="284142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55A5808-3B61-48CC-92EF-85AC2E0DFA56}" type="datetime2">
              <a:rPr lang="en-US" smtClean="0"/>
              <a:t>Tuesday, December 12, 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679084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0818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7706653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5884120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2227311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1593993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81725994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E98AF-4574-4509-BF7A-519ACD5BF826}" type="datetime2">
              <a:rPr lang="en-US" smtClean="0"/>
              <a:t>Tuesday, December 12,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83062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DD97D4-9636-490F-85D0-E926C2B6F3B1}" type="datetime2">
              <a:rPr lang="en-US" smtClean="0"/>
              <a:t>Tuesday, December 12,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75958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55A5808-3B61-48CC-92EF-85AC2E0DFA56}" type="datetime2">
              <a:rPr lang="en-US" smtClean="0"/>
              <a:t>Tuesday, December 12, 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565210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AF3C6-0FD4-4939-991C-00DDE5C56815}" type="datetime2">
              <a:rPr lang="en-US" smtClean="0"/>
              <a:t>Tuesday, December 12,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24161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AF3C6-0FD4-4939-991C-00DDE5C56815}" type="datetime2">
              <a:rPr lang="en-US" smtClean="0"/>
              <a:t>Tuesday, December 12,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96615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07482-8128-47C6-A8DD-6452B0291CFF}" type="datetime2">
              <a:rPr lang="en-US" smtClean="0"/>
              <a:t>Tuesday, December 12,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40061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03F25-275E-41DE-BE3B-EBF0DB49F9B1}" type="datetime2">
              <a:rPr lang="en-US" smtClean="0"/>
              <a:t>Tuesday, December 12,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11286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475572-4A44-4171-84AA-64D42C8050A6}" type="datetime2">
              <a:rPr lang="en-US" smtClean="0"/>
              <a:t>Tuesday, December 12, 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63254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C1612E-528E-4FD5-9E9E-E15F1108F171}" type="datetime2">
              <a:rPr lang="en-US" smtClean="0"/>
              <a:t>Tuesday, December 12, 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33946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4F6D862-A06D-436F-A92E-EBAAD50B6E50}" type="datetime2">
              <a:rPr lang="en-US" smtClean="0"/>
              <a:t>Tuesday, December 12, 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64936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3E0B7D-2260-4809-8F0A-9E5F3E24F169}" type="datetime2">
              <a:rPr lang="en-US" smtClean="0"/>
              <a:t>Tuesday, December 12,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415795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8E4735-C637-46A3-94EB-AB3AC4188D2F}" type="datetime2">
              <a:rPr lang="en-US" smtClean="0"/>
              <a:t>Tuesday, December 12,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6709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22579614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64220965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9617307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07482-8128-47C6-A8DD-6452B0291CFF}" type="datetime2">
              <a:rPr lang="en-US" smtClean="0"/>
              <a:t>Tuesday, December 12,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055970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63464376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289216761"/>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64158975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E98AF-4574-4509-BF7A-519ACD5BF826}" type="datetime2">
              <a:rPr lang="en-US" smtClean="0"/>
              <a:t>Tuesday, December 12,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5031551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DD97D4-9636-490F-85D0-E926C2B6F3B1}" type="datetime2">
              <a:rPr lang="en-US" smtClean="0"/>
              <a:t>Tuesday, December 12,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1737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03F25-275E-41DE-BE3B-EBF0DB49F9B1}" type="datetime2">
              <a:rPr lang="en-US" smtClean="0"/>
              <a:t>Tuesday, December 12,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22460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475572-4A44-4171-84AA-64D42C8050A6}" type="datetime2">
              <a:rPr lang="en-US" smtClean="0"/>
              <a:t>Tuesday, December 12, 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60184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C1612E-528E-4FD5-9E9E-E15F1108F171}" type="datetime2">
              <a:rPr lang="en-US" smtClean="0"/>
              <a:t>Tuesday, December 12, 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06569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4F6D862-A06D-436F-A92E-EBAAD50B6E50}" type="datetime2">
              <a:rPr lang="en-US" smtClean="0"/>
              <a:t>Tuesday, December 12, 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8324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3E0B7D-2260-4809-8F0A-9E5F3E24F169}" type="datetime2">
              <a:rPr lang="en-US" smtClean="0"/>
              <a:t>Tuesday, December 12,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12482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8E4735-C637-46A3-94EB-AB3AC4188D2F}" type="datetime2">
              <a:rPr lang="en-US" smtClean="0"/>
              <a:t>Tuesday, December 12,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24891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lgn="l"/>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7290645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0C963C-C1DB-4AFD-9DDC-0691666BF49B}" type="datetime2">
              <a:rPr lang="en-US" smtClean="0"/>
              <a:pPr/>
              <a:t>Tuesday, December 12, 2023</a:t>
            </a:fld>
            <a:endParaRPr lang="en-US" cap="all"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lgn="l"/>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55733297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eg"/><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5DA76E0-F556-C049-7809-1C632A0BFACB}"/>
              </a:ext>
            </a:extLst>
          </p:cNvPr>
          <p:cNvPicPr>
            <a:picLocks noChangeAspect="1"/>
          </p:cNvPicPr>
          <p:nvPr/>
        </p:nvPicPr>
        <p:blipFill rotWithShape="1">
          <a:blip r:embed="rId2"/>
          <a:srcRect t="5565" b="10173"/>
          <a:stretch/>
        </p:blipFill>
        <p:spPr>
          <a:xfrm>
            <a:off x="4038599" y="10"/>
            <a:ext cx="8160026" cy="6875809"/>
          </a:xfrm>
          <a:prstGeom prst="rect">
            <a:avLst/>
          </a:prstGeom>
        </p:spPr>
      </p:pic>
      <p:sp>
        <p:nvSpPr>
          <p:cNvPr id="2" name="Title 1">
            <a:extLst>
              <a:ext uri="{FF2B5EF4-FFF2-40B4-BE49-F238E27FC236}">
                <a16:creationId xmlns:a16="http://schemas.microsoft.com/office/drawing/2014/main" id="{CC5A57D3-F6A7-1444-BB76-CA258F2FB21C}"/>
              </a:ext>
            </a:extLst>
          </p:cNvPr>
          <p:cNvSpPr>
            <a:spLocks noGrp="1"/>
          </p:cNvSpPr>
          <p:nvPr>
            <p:ph type="ctrTitle"/>
          </p:nvPr>
        </p:nvSpPr>
        <p:spPr>
          <a:xfrm>
            <a:off x="480776" y="2663475"/>
            <a:ext cx="3077044" cy="3531403"/>
          </a:xfrm>
        </p:spPr>
        <p:txBody>
          <a:bodyPr vert="horz" lIns="0" tIns="0" rIns="0" bIns="0" rtlCol="0" anchor="t">
            <a:normAutofit/>
          </a:bodyPr>
          <a:lstStyle/>
          <a:p>
            <a:pPr algn="r"/>
            <a:r>
              <a:rPr lang="en-US" b="1" dirty="0">
                <a:effectLst>
                  <a:glow rad="139700">
                    <a:srgbClr val="C00000">
                      <a:alpha val="40000"/>
                    </a:srgbClr>
                  </a:glow>
                </a:effectLst>
              </a:rPr>
              <a:t>TermEZ</a:t>
            </a:r>
          </a:p>
        </p:txBody>
      </p:sp>
      <p:sp>
        <p:nvSpPr>
          <p:cNvPr id="3" name="Subtitle 2">
            <a:extLst>
              <a:ext uri="{FF2B5EF4-FFF2-40B4-BE49-F238E27FC236}">
                <a16:creationId xmlns:a16="http://schemas.microsoft.com/office/drawing/2014/main" id="{22A18608-AE5E-8101-E879-5E07F184E7E8}"/>
              </a:ext>
            </a:extLst>
          </p:cNvPr>
          <p:cNvSpPr>
            <a:spLocks noGrp="1"/>
          </p:cNvSpPr>
          <p:nvPr>
            <p:ph type="subTitle" idx="1"/>
          </p:nvPr>
        </p:nvSpPr>
        <p:spPr>
          <a:xfrm>
            <a:off x="642026" y="525970"/>
            <a:ext cx="2937753" cy="1600225"/>
          </a:xfrm>
        </p:spPr>
        <p:txBody>
          <a:bodyPr vert="horz" lIns="0" tIns="0" rIns="0" bIns="0" rtlCol="0" anchor="b">
            <a:normAutofit/>
          </a:bodyPr>
          <a:lstStyle/>
          <a:p>
            <a:r>
              <a:rPr lang="en-US" sz="1400" b="1" dirty="0"/>
              <a:t>Terminal Programming </a:t>
            </a:r>
          </a:p>
          <a:p>
            <a:r>
              <a:rPr lang="en-US" sz="1400" b="1" dirty="0"/>
              <a:t>made EASY</a:t>
            </a:r>
          </a:p>
        </p:txBody>
      </p:sp>
      <p:sp>
        <p:nvSpPr>
          <p:cNvPr id="4" name="TextBox 3">
            <a:extLst>
              <a:ext uri="{FF2B5EF4-FFF2-40B4-BE49-F238E27FC236}">
                <a16:creationId xmlns:a16="http://schemas.microsoft.com/office/drawing/2014/main" id="{08EC9B90-1B19-3053-FB65-5686C9146E81}"/>
              </a:ext>
            </a:extLst>
          </p:cNvPr>
          <p:cNvSpPr txBox="1"/>
          <p:nvPr/>
        </p:nvSpPr>
        <p:spPr>
          <a:xfrm>
            <a:off x="79825" y="4429177"/>
            <a:ext cx="3878947" cy="2062103"/>
          </a:xfrm>
          <a:prstGeom prst="rect">
            <a:avLst/>
          </a:prstGeom>
          <a:noFill/>
          <a:ln w="28575">
            <a:solidFill>
              <a:schemeClr val="bg1"/>
            </a:solidFill>
          </a:ln>
          <a:effectLst>
            <a:glow rad="63500">
              <a:srgbClr val="C00000">
                <a:alpha val="40000"/>
              </a:srgbClr>
            </a:glow>
          </a:effectLst>
        </p:spPr>
        <p:txBody>
          <a:bodyPr wrap="square" rtlCol="0">
            <a:sp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endPar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Calibri" panose="020F0502020204030204"/>
                <a:ea typeface="+mn-ea"/>
                <a:cs typeface="+mn-cs"/>
              </a:rPr>
              <a:t>Developers</a:t>
            </a: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IN"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Calibri" panose="020F0502020204030204"/>
                <a:ea typeface="+mn-ea"/>
                <a:cs typeface="+mn-cs"/>
              </a:rPr>
              <a:t>AO Navin Kumar 	 			22BCE1020</a:t>
            </a:r>
          </a:p>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Calibri" panose="020F0502020204030204"/>
                <a:ea typeface="+mn-ea"/>
                <a:cs typeface="+mn-cs"/>
              </a:rPr>
              <a:t>Meghna Varma 	 			22BCE5085</a:t>
            </a:r>
          </a:p>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Calibri" panose="020F0502020204030204"/>
                <a:ea typeface="+mn-ea"/>
                <a:cs typeface="+mn-cs"/>
              </a:rPr>
              <a:t>Sriram B. Swami 	 			22BCE5103</a:t>
            </a: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IN"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C3A1494F-AE2C-FB4C-22ED-A8904CA89575}"/>
              </a:ext>
            </a:extLst>
          </p:cNvPr>
          <p:cNvCxnSpPr/>
          <p:nvPr/>
        </p:nvCxnSpPr>
        <p:spPr>
          <a:xfrm>
            <a:off x="1571625" y="5038725"/>
            <a:ext cx="900000" cy="0"/>
          </a:xfrm>
          <a:prstGeom prst="line">
            <a:avLst/>
          </a:prstGeom>
          <a:ln>
            <a:solidFill>
              <a:schemeClr val="bg1"/>
            </a:solidFill>
          </a:ln>
          <a:effectLst>
            <a:glow rad="50800">
              <a:srgbClr val="4C0000"/>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12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File server 1 data storage and allocation systems. | Ipad wallpaper, Cube,  Wallpaper backgrounds">
            <a:extLst>
              <a:ext uri="{FF2B5EF4-FFF2-40B4-BE49-F238E27FC236}">
                <a16:creationId xmlns:a16="http://schemas.microsoft.com/office/drawing/2014/main" id="{85179F60-7413-292B-006B-689892F5FBBA}"/>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t="1199" b="880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315C01-67CC-7EA8-5E14-EB7DD70ED5D5}"/>
              </a:ext>
            </a:extLst>
          </p:cNvPr>
          <p:cNvSpPr>
            <a:spLocks noGrp="1"/>
          </p:cNvSpPr>
          <p:nvPr>
            <p:ph type="title"/>
          </p:nvPr>
        </p:nvSpPr>
        <p:spPr>
          <a:xfrm>
            <a:off x="561976" y="358841"/>
            <a:ext cx="10131425" cy="1456267"/>
          </a:xfrm>
        </p:spPr>
        <p:txBody>
          <a:bodyPr>
            <a:normAutofit/>
          </a:bodyPr>
          <a:lstStyle/>
          <a:p>
            <a:r>
              <a:rPr lang="en-IN" sz="4400" dirty="0"/>
              <a:t>Data structures utilized</a:t>
            </a:r>
          </a:p>
        </p:txBody>
      </p:sp>
      <p:graphicFrame>
        <p:nvGraphicFramePr>
          <p:cNvPr id="3078" name="Content Placeholder 2">
            <a:extLst>
              <a:ext uri="{FF2B5EF4-FFF2-40B4-BE49-F238E27FC236}">
                <a16:creationId xmlns:a16="http://schemas.microsoft.com/office/drawing/2014/main" id="{0996FBC7-86D6-68B1-AF7A-DE32EF5702D4}"/>
              </a:ext>
            </a:extLst>
          </p:cNvPr>
          <p:cNvGraphicFramePr>
            <a:graphicFrameLocks noGrp="1"/>
          </p:cNvGraphicFramePr>
          <p:nvPr>
            <p:ph idx="1"/>
          </p:nvPr>
        </p:nvGraphicFramePr>
        <p:xfrm>
          <a:off x="714374" y="2173938"/>
          <a:ext cx="10131425" cy="4591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Arrow: Circular 15">
            <a:extLst>
              <a:ext uri="{FF2B5EF4-FFF2-40B4-BE49-F238E27FC236}">
                <a16:creationId xmlns:a16="http://schemas.microsoft.com/office/drawing/2014/main" id="{2E92E5BD-9716-52A1-E598-A8D94E249A4F}"/>
              </a:ext>
            </a:extLst>
          </p:cNvPr>
          <p:cNvSpPr/>
          <p:nvPr/>
        </p:nvSpPr>
        <p:spPr>
          <a:xfrm>
            <a:off x="5213612" y="2976821"/>
            <a:ext cx="1152000" cy="1152000"/>
          </a:xfrm>
          <a:prstGeom prst="circularArrow">
            <a:avLst>
              <a:gd name="adj1" fmla="val 12500"/>
              <a:gd name="adj2" fmla="val 1142319"/>
              <a:gd name="adj3" fmla="val 20457681"/>
              <a:gd name="adj4" fmla="val 1676182"/>
              <a:gd name="adj5" fmla="val 12500"/>
            </a:avLst>
          </a:prstGeom>
          <a:solidFill>
            <a:srgbClr val="DF81CD"/>
          </a:solidFill>
          <a:ln>
            <a:solidFill>
              <a:srgbClr val="8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276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6112-B761-39C8-D302-78852DCF74D2}"/>
              </a:ext>
            </a:extLst>
          </p:cNvPr>
          <p:cNvSpPr>
            <a:spLocks noGrp="1"/>
          </p:cNvSpPr>
          <p:nvPr>
            <p:ph type="title"/>
          </p:nvPr>
        </p:nvSpPr>
        <p:spPr>
          <a:xfrm>
            <a:off x="685800" y="-90708"/>
            <a:ext cx="10131425" cy="1456267"/>
          </a:xfrm>
        </p:spPr>
        <p:txBody>
          <a:bodyPr/>
          <a:lstStyle/>
          <a:p>
            <a:r>
              <a:rPr lang="en-IN" dirty="0"/>
              <a:t>Hash map</a:t>
            </a:r>
          </a:p>
        </p:txBody>
      </p:sp>
      <p:sp>
        <p:nvSpPr>
          <p:cNvPr id="3" name="Content Placeholder 2">
            <a:extLst>
              <a:ext uri="{FF2B5EF4-FFF2-40B4-BE49-F238E27FC236}">
                <a16:creationId xmlns:a16="http://schemas.microsoft.com/office/drawing/2014/main" id="{F8EC5318-31A4-39C7-10E1-316A50D1B115}"/>
              </a:ext>
            </a:extLst>
          </p:cNvPr>
          <p:cNvSpPr>
            <a:spLocks noGrp="1"/>
          </p:cNvSpPr>
          <p:nvPr>
            <p:ph idx="1"/>
          </p:nvPr>
        </p:nvSpPr>
        <p:spPr>
          <a:xfrm>
            <a:off x="685802" y="1149291"/>
            <a:ext cx="9129318" cy="5470583"/>
          </a:xfrm>
        </p:spPr>
        <p:txBody>
          <a:bodyPr>
            <a:noAutofit/>
          </a:bodyPr>
          <a:lstStyle/>
          <a:p>
            <a:r>
              <a:rPr lang="en-US" sz="1200" b="0" i="0" dirty="0">
                <a:solidFill>
                  <a:schemeClr val="tx2"/>
                </a:solidFill>
                <a:effectLst/>
                <a:latin typeface="Gordita"/>
              </a:rPr>
              <a:t>Hash maps are data structures that are used to store data in a key-value format </a:t>
            </a:r>
          </a:p>
          <a:p>
            <a:r>
              <a:rPr lang="en-US" sz="1200" b="0" i="0" dirty="0">
                <a:solidFill>
                  <a:srgbClr val="FFFFFF"/>
                </a:solidFill>
                <a:effectLst/>
                <a:latin typeface="Nunito" pitchFamily="2" charset="0"/>
              </a:rPr>
              <a:t>A Hash function is the core of implementing a hash map. </a:t>
            </a:r>
            <a:r>
              <a:rPr lang="en-US" sz="1200" b="0" i="0" dirty="0">
                <a:solidFill>
                  <a:schemeClr val="tx2"/>
                </a:solidFill>
                <a:effectLst/>
                <a:latin typeface="Gordita"/>
              </a:rPr>
              <a:t>A hash function is a function that takes "key" as input and returns a "hash value" or "hash" as a fixed-size output. The main importance of a hash function is that you can give the same input and the function will always produce the same output. This is important because it allows the hash map to quickly determine where a particular key-value pair should be stored in the map</a:t>
            </a:r>
            <a:r>
              <a:rPr lang="en-US" sz="1200" b="0" i="0" dirty="0">
                <a:solidFill>
                  <a:srgbClr val="212121"/>
                </a:solidFill>
                <a:effectLst/>
                <a:latin typeface="Gordita"/>
              </a:rPr>
              <a:t>. </a:t>
            </a:r>
          </a:p>
          <a:p>
            <a:r>
              <a:rPr lang="en-US" sz="1200" dirty="0">
                <a:solidFill>
                  <a:schemeClr val="tx2"/>
                </a:solidFill>
                <a:latin typeface="Gordita"/>
              </a:rPr>
              <a:t>It contains two functions namely get and set. Get  </a:t>
            </a:r>
            <a:r>
              <a:rPr lang="en-US" sz="1200" b="0" i="0" dirty="0">
                <a:solidFill>
                  <a:srgbClr val="FFFFFF"/>
                </a:solidFill>
                <a:effectLst/>
                <a:latin typeface="Nunito" pitchFamily="2" charset="0"/>
              </a:rPr>
              <a:t>method of HashMap class is used to retrieve or fetch the value mapped by a particular key mentioned in the parameter. It returns NULL when the map contains no such mapping for the key.</a:t>
            </a:r>
          </a:p>
          <a:p>
            <a:r>
              <a:rPr lang="en-US" sz="1200" dirty="0">
                <a:solidFill>
                  <a:srgbClr val="FFFFFF"/>
                </a:solidFill>
                <a:latin typeface="Nunito" pitchFamily="2" charset="0"/>
              </a:rPr>
              <a:t>Set on the other hand is used to  </a:t>
            </a:r>
            <a:r>
              <a:rPr lang="en-US" sz="1200" b="0" i="0" dirty="0">
                <a:solidFill>
                  <a:srgbClr val="D1D5DB"/>
                </a:solidFill>
                <a:effectLst/>
                <a:latin typeface="Söhne"/>
              </a:rPr>
              <a:t>add key-value pairs to a hash table, handling collisions by storing multiple pairs with the same hash index in a list. </a:t>
            </a:r>
          </a:p>
          <a:p>
            <a:r>
              <a:rPr lang="en-IN" sz="1200" dirty="0"/>
              <a:t>Usage:</a:t>
            </a:r>
          </a:p>
          <a:p>
            <a:pPr lvl="1"/>
            <a:r>
              <a:rPr lang="en-IN" sz="1200" dirty="0"/>
              <a:t>Hash mapping is used to pair the commands with its functions.</a:t>
            </a:r>
          </a:p>
          <a:p>
            <a:pPr lvl="1"/>
            <a:r>
              <a:rPr lang="en-IN" sz="1200" dirty="0"/>
              <a:t>Hash mapping is also used to program the aliasing feature to keep track of the aliases in the terminal shell.</a:t>
            </a:r>
          </a:p>
          <a:p>
            <a:pPr lvl="2"/>
            <a:r>
              <a:rPr lang="en-IN" sz="1200" dirty="0"/>
              <a:t>Aliases (user-defined shortcuts) are executed efficiently using hash maps</a:t>
            </a:r>
          </a:p>
          <a:p>
            <a:pPr lvl="2"/>
            <a:r>
              <a:rPr lang="en-US" sz="1200" dirty="0"/>
              <a:t>For each alias registered, the hash map resolves it to the underlying command or series of commands, ensuring rapid execution</a:t>
            </a:r>
            <a:endParaRPr lang="en-IN" sz="1200" dirty="0"/>
          </a:p>
          <a:p>
            <a:pPr lvl="1"/>
            <a:r>
              <a:rPr lang="en-IN" sz="1200" dirty="0"/>
              <a:t>A hash map is used to set up the help desk feature and provide help to the users regarding their required commands.</a:t>
            </a:r>
          </a:p>
          <a:p>
            <a:pPr lvl="2"/>
            <a:r>
              <a:rPr lang="en-US" sz="1200" dirty="0"/>
              <a:t>Each command is paired with relevant information, including usage instructions, examples, and explanations.</a:t>
            </a:r>
          </a:p>
          <a:p>
            <a:pPr lvl="2"/>
            <a:r>
              <a:rPr lang="en-IN" sz="1200" dirty="0"/>
              <a:t>When a command is enquired, the hash map is able to quickly retrieve and display the associated documentation</a:t>
            </a:r>
          </a:p>
          <a:p>
            <a:r>
              <a:rPr lang="en-US" sz="1200" kern="1200" dirty="0">
                <a:solidFill>
                  <a:srgbClr val="FFFFFF"/>
                </a:solidFill>
                <a:effectLst/>
                <a:latin typeface="Calibri" panose="020F0502020204030204" pitchFamily="34" charset="0"/>
                <a:ea typeface="+mn-ea"/>
                <a:cs typeface="+mn-cs"/>
              </a:rPr>
              <a:t>Clear, Easy Mapping:</a:t>
            </a:r>
            <a:endParaRPr lang="en-IN" sz="1200" dirty="0">
              <a:effectLst/>
            </a:endParaRPr>
          </a:p>
          <a:p>
            <a:pPr marL="740664" indent="-283464" algn="l" rtl="0" eaLnBrk="1" latinLnBrk="0" hangingPunct="1">
              <a:spcBef>
                <a:spcPts val="0"/>
              </a:spcBef>
              <a:spcAft>
                <a:spcPts val="1000"/>
              </a:spcAft>
            </a:pPr>
            <a:r>
              <a:rPr lang="en-US" sz="1200" kern="1200" dirty="0">
                <a:solidFill>
                  <a:srgbClr val="FFFFFF"/>
                </a:solidFill>
                <a:effectLst/>
                <a:latin typeface="Calibri" panose="020F0502020204030204" pitchFamily="34" charset="0"/>
                <a:ea typeface="+mn-ea"/>
                <a:cs typeface="+mn-cs"/>
              </a:rPr>
              <a:t>For command-function mapping, alias management and command documentation, hash mapping is excellent as it ensures direct mapping from the command to the function.</a:t>
            </a:r>
            <a:endParaRPr lang="en-IN" sz="1200" dirty="0">
              <a:effectLst/>
            </a:endParaRPr>
          </a:p>
        </p:txBody>
      </p:sp>
      <p:sp>
        <p:nvSpPr>
          <p:cNvPr id="4" name="Rectangle 3" descr="Checkmark">
            <a:extLst>
              <a:ext uri="{FF2B5EF4-FFF2-40B4-BE49-F238E27FC236}">
                <a16:creationId xmlns:a16="http://schemas.microsoft.com/office/drawing/2014/main" id="{DA5B9199-C592-20D4-F8F0-5731B3E70A93}"/>
              </a:ext>
            </a:extLst>
          </p:cNvPr>
          <p:cNvSpPr/>
          <p:nvPr/>
        </p:nvSpPr>
        <p:spPr>
          <a:xfrm>
            <a:off x="9974510" y="251056"/>
            <a:ext cx="1324451" cy="1740484"/>
          </a:xfrm>
          <a:prstGeom prst="rect">
            <a:avLst/>
          </a:prstGeom>
          <a: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Layer>
                  </a14:imgProps>
                </a:ext>
              </a:extLst>
            </a:blip>
            <a:srcRect/>
            <a:stretch>
              <a:fillRect/>
            </a:stretch>
          </a:bli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077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7147-03B0-E9BE-A7E4-9EA1841D7FC7}"/>
              </a:ext>
            </a:extLst>
          </p:cNvPr>
          <p:cNvSpPr>
            <a:spLocks noGrp="1"/>
          </p:cNvSpPr>
          <p:nvPr>
            <p:ph type="title"/>
          </p:nvPr>
        </p:nvSpPr>
        <p:spPr>
          <a:xfrm>
            <a:off x="333376" y="-85726"/>
            <a:ext cx="10131425" cy="1456267"/>
          </a:xfrm>
        </p:spPr>
        <p:txBody>
          <a:bodyPr/>
          <a:lstStyle/>
          <a:p>
            <a:r>
              <a:rPr lang="en-IN" dirty="0"/>
              <a:t>Why HASH MAP?</a:t>
            </a:r>
          </a:p>
        </p:txBody>
      </p:sp>
      <p:sp>
        <p:nvSpPr>
          <p:cNvPr id="3" name="Content Placeholder 2">
            <a:extLst>
              <a:ext uri="{FF2B5EF4-FFF2-40B4-BE49-F238E27FC236}">
                <a16:creationId xmlns:a16="http://schemas.microsoft.com/office/drawing/2014/main" id="{1F0A69CC-50E2-93F7-927E-FD03C7B12C6B}"/>
              </a:ext>
            </a:extLst>
          </p:cNvPr>
          <p:cNvSpPr>
            <a:spLocks noGrp="1"/>
          </p:cNvSpPr>
          <p:nvPr>
            <p:ph idx="1"/>
          </p:nvPr>
        </p:nvSpPr>
        <p:spPr>
          <a:xfrm>
            <a:off x="685801" y="1152525"/>
            <a:ext cx="10131425" cy="5514976"/>
          </a:xfrm>
        </p:spPr>
        <p:txBody>
          <a:bodyPr>
            <a:normAutofit fontScale="92500" lnSpcReduction="10000"/>
          </a:bodyPr>
          <a:lstStyle/>
          <a:p>
            <a:r>
              <a:rPr lang="en-US" dirty="0"/>
              <a:t>Swift Command Lookup:</a:t>
            </a:r>
          </a:p>
          <a:p>
            <a:pPr lvl="1"/>
            <a:r>
              <a:rPr lang="en-US" dirty="0"/>
              <a:t>Hash maps are the way to go for quick data retrieval in a resource-efficient manner.</a:t>
            </a:r>
          </a:p>
          <a:p>
            <a:pPr lvl="1"/>
            <a:r>
              <a:rPr lang="en-US" dirty="0"/>
              <a:t>Hash maps allow for constant-time lookups using key value pairs with O(1) time complexity.</a:t>
            </a:r>
          </a:p>
          <a:p>
            <a:r>
              <a:rPr lang="en-US" dirty="0"/>
              <a:t>Efficient Space Utilization:</a:t>
            </a:r>
          </a:p>
          <a:p>
            <a:pPr lvl="1"/>
            <a:r>
              <a:rPr lang="en-US" dirty="0"/>
              <a:t>Hash maps can effectively manage memory, dynamically allocating space for key-value pairs without wasting resources.</a:t>
            </a:r>
          </a:p>
          <a:p>
            <a:pPr lvl="1"/>
            <a:r>
              <a:rPr lang="en-US" dirty="0"/>
              <a:t>This is beneficial for managing a dynamic list of commands and their associated descriptions.</a:t>
            </a:r>
          </a:p>
          <a:p>
            <a:r>
              <a:rPr lang="en-US" dirty="0"/>
              <a:t>Error Handling:</a:t>
            </a:r>
          </a:p>
          <a:p>
            <a:pPr lvl="1"/>
            <a:r>
              <a:rPr lang="en-US" dirty="0"/>
              <a:t>When a user enters an invalid or unrecognized command, the hash map can quickly identify this situation, allowing the terminal to provide informative error messages or suggestions to the user.</a:t>
            </a:r>
          </a:p>
          <a:p>
            <a:r>
              <a:rPr lang="en-US" dirty="0"/>
              <a:t>Consistent Performance:</a:t>
            </a:r>
          </a:p>
          <a:p>
            <a:pPr lvl="1"/>
            <a:r>
              <a:rPr lang="en-US" dirty="0"/>
              <a:t>Hash maps offer consistent and predictable performance characteristics, regardless of the number of commands or aliases stored in the map.</a:t>
            </a:r>
          </a:p>
          <a:p>
            <a:pPr lvl="1"/>
            <a:r>
              <a:rPr lang="en-US" dirty="0"/>
              <a:t>This predictability is essential for maintaining a responsive and reliable terminal shell.</a:t>
            </a:r>
          </a:p>
          <a:p>
            <a:r>
              <a:rPr lang="en-US" dirty="0"/>
              <a:t>Customizability:</a:t>
            </a:r>
          </a:p>
          <a:p>
            <a:pPr lvl="1"/>
            <a:r>
              <a:rPr lang="en-US" dirty="0"/>
              <a:t>Hash maps provide a flexible structure for adding, modifying, or removing command-function mappings.</a:t>
            </a:r>
          </a:p>
          <a:p>
            <a:pPr lvl="1"/>
            <a:r>
              <a:rPr lang="en-US" sz="1600" kern="1200" dirty="0">
                <a:solidFill>
                  <a:srgbClr val="FFFFFF"/>
                </a:solidFill>
                <a:effectLst/>
                <a:latin typeface="Calibri" panose="020F0502020204030204" pitchFamily="34" charset="0"/>
                <a:ea typeface="+mn-ea"/>
                <a:cs typeface="+mn-cs"/>
              </a:rPr>
              <a:t>Any command can be paired with relevant information as necessary and modified with potential patches</a:t>
            </a:r>
          </a:p>
          <a:p>
            <a:pPr marL="457200" lvl="1" indent="0">
              <a:buNone/>
            </a:pPr>
            <a:endParaRPr lang="en-US" sz="1600" kern="1200" dirty="0">
              <a:solidFill>
                <a:srgbClr val="FFFFFF"/>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155831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CFBF-8CEF-2B69-59D6-30BF12298725}"/>
              </a:ext>
            </a:extLst>
          </p:cNvPr>
          <p:cNvSpPr>
            <a:spLocks noGrp="1"/>
          </p:cNvSpPr>
          <p:nvPr>
            <p:ph type="title"/>
          </p:nvPr>
        </p:nvSpPr>
        <p:spPr>
          <a:xfrm>
            <a:off x="685801" y="273168"/>
            <a:ext cx="10131425" cy="1456267"/>
          </a:xfrm>
        </p:spPr>
        <p:txBody>
          <a:bodyPr/>
          <a:lstStyle/>
          <a:p>
            <a:r>
              <a:rPr lang="en-IN" dirty="0"/>
              <a:t>Circular Queue</a:t>
            </a:r>
          </a:p>
        </p:txBody>
      </p:sp>
      <p:sp>
        <p:nvSpPr>
          <p:cNvPr id="3" name="Content Placeholder 2">
            <a:extLst>
              <a:ext uri="{FF2B5EF4-FFF2-40B4-BE49-F238E27FC236}">
                <a16:creationId xmlns:a16="http://schemas.microsoft.com/office/drawing/2014/main" id="{34F77DCA-B7D5-CB13-23C1-7AC77F034F59}"/>
              </a:ext>
            </a:extLst>
          </p:cNvPr>
          <p:cNvSpPr>
            <a:spLocks noGrp="1"/>
          </p:cNvSpPr>
          <p:nvPr>
            <p:ph idx="1"/>
          </p:nvPr>
        </p:nvSpPr>
        <p:spPr>
          <a:xfrm>
            <a:off x="685801" y="1917783"/>
            <a:ext cx="10131425" cy="4715933"/>
          </a:xfrm>
        </p:spPr>
        <p:txBody>
          <a:bodyPr>
            <a:normAutofit/>
          </a:bodyPr>
          <a:lstStyle/>
          <a:p>
            <a:r>
              <a:rPr lang="en-US" b="0" i="0" dirty="0">
                <a:effectLst/>
                <a:latin typeface="euclid_circular_a"/>
              </a:rPr>
              <a:t>A circular queue is the extended version of a </a:t>
            </a:r>
            <a:r>
              <a:rPr lang="en-US" dirty="0">
                <a:solidFill>
                  <a:schemeClr val="tx2"/>
                </a:solidFill>
                <a:latin typeface="euclid_circular_a"/>
              </a:rPr>
              <a:t>regular queue </a:t>
            </a:r>
            <a:r>
              <a:rPr lang="en-US" b="0" i="0" dirty="0">
                <a:effectLst/>
                <a:latin typeface="euclid_circular_a"/>
              </a:rPr>
              <a:t>where the last element is connected to the first element.  Circular Queue works by the process of circular increment i.e. when we try to increment the pointer and we reach the end of the queue, we start from the beginning of the queue.</a:t>
            </a:r>
          </a:p>
          <a:p>
            <a:r>
              <a:rPr lang="en-US" dirty="0">
                <a:latin typeface="euclid_circular_a"/>
              </a:rPr>
              <a:t>A circular queue performs two major operations enqueue and dequeue. The former inserts elements into the queue whereas the latter deletes elements from the queue</a:t>
            </a:r>
          </a:p>
          <a:p>
            <a:r>
              <a:rPr lang="en-US" dirty="0">
                <a:latin typeface="euclid_circular_a"/>
              </a:rPr>
              <a:t>It also contains two pointers : front and rear which take care of the first and last element of the queue respectively</a:t>
            </a:r>
            <a:endParaRPr lang="en-IN" dirty="0"/>
          </a:p>
          <a:p>
            <a:r>
              <a:rPr lang="en-IN" dirty="0"/>
              <a:t>Usage:</a:t>
            </a:r>
          </a:p>
          <a:p>
            <a:pPr lvl="1"/>
            <a:r>
              <a:rPr lang="en-IN" dirty="0"/>
              <a:t>The circular queue is used to track the command line history.</a:t>
            </a:r>
          </a:p>
          <a:p>
            <a:pPr lvl="1"/>
            <a:r>
              <a:rPr lang="en-IN" dirty="0"/>
              <a:t>Each command entered is added to the circular queue.</a:t>
            </a:r>
          </a:p>
          <a:p>
            <a:pPr lvl="1"/>
            <a:r>
              <a:rPr lang="en-IN" dirty="0"/>
              <a:t>The terminal command history is limited to a size of &lt;n&gt; lines for simplicity.</a:t>
            </a:r>
          </a:p>
          <a:p>
            <a:pPr lvl="1"/>
            <a:r>
              <a:rPr lang="en-IN" dirty="0"/>
              <a:t>When backtracking, it is easy to go back to the latest command since the queue is looped.</a:t>
            </a:r>
          </a:p>
        </p:txBody>
      </p:sp>
      <p:grpSp>
        <p:nvGrpSpPr>
          <p:cNvPr id="4" name="Group 3">
            <a:extLst>
              <a:ext uri="{FF2B5EF4-FFF2-40B4-BE49-F238E27FC236}">
                <a16:creationId xmlns:a16="http://schemas.microsoft.com/office/drawing/2014/main" id="{7671EF5F-A652-B46D-85AF-76F7E6B4AFA5}"/>
              </a:ext>
            </a:extLst>
          </p:cNvPr>
          <p:cNvGrpSpPr/>
          <p:nvPr/>
        </p:nvGrpSpPr>
        <p:grpSpPr>
          <a:xfrm>
            <a:off x="9280593" y="184558"/>
            <a:ext cx="1800000" cy="1800000"/>
            <a:chOff x="4836000" y="2169000"/>
            <a:chExt cx="2520000" cy="2520000"/>
          </a:xfrm>
        </p:grpSpPr>
        <p:sp>
          <p:nvSpPr>
            <p:cNvPr id="5" name="Rectangle 4" descr="Repeat">
              <a:extLst>
                <a:ext uri="{FF2B5EF4-FFF2-40B4-BE49-F238E27FC236}">
                  <a16:creationId xmlns:a16="http://schemas.microsoft.com/office/drawing/2014/main" id="{B12213D9-4048-188F-5280-BA78190BCFE7}"/>
                </a:ext>
              </a:extLst>
            </p:cNvPr>
            <p:cNvSpPr/>
            <p:nvPr/>
          </p:nvSpPr>
          <p:spPr>
            <a:xfrm>
              <a:off x="4836000" y="2169000"/>
              <a:ext cx="2520000" cy="2520000"/>
            </a:xfrm>
            <a:prstGeom prst="rect">
              <a:avLst/>
            </a:prstGeom>
            <a:blipFill rotWithShape="1">
              <a:blip r:embed="rId2"/>
              <a:srcRect/>
              <a:stretch>
                <a:fillRect t="-3000" b="-3000"/>
              </a:stretch>
            </a:bli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rrow: Circular 5">
              <a:extLst>
                <a:ext uri="{FF2B5EF4-FFF2-40B4-BE49-F238E27FC236}">
                  <a16:creationId xmlns:a16="http://schemas.microsoft.com/office/drawing/2014/main" id="{8C12E370-4391-92AA-EB01-5B37DF6AFA61}"/>
                </a:ext>
              </a:extLst>
            </p:cNvPr>
            <p:cNvSpPr/>
            <p:nvPr/>
          </p:nvSpPr>
          <p:spPr>
            <a:xfrm>
              <a:off x="5520000" y="2853000"/>
              <a:ext cx="1152000" cy="1152000"/>
            </a:xfrm>
            <a:prstGeom prst="circularArrow">
              <a:avLst>
                <a:gd name="adj1" fmla="val 12500"/>
                <a:gd name="adj2" fmla="val 1142319"/>
                <a:gd name="adj3" fmla="val 20457681"/>
                <a:gd name="adj4" fmla="val 1676182"/>
                <a:gd name="adj5" fmla="val 12500"/>
              </a:avLst>
            </a:prstGeom>
            <a:solidFill>
              <a:srgbClr val="DF81CD"/>
            </a:solidFill>
            <a:ln>
              <a:solidFill>
                <a:srgbClr val="8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6723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7147-03B0-E9BE-A7E4-9EA1841D7FC7}"/>
              </a:ext>
            </a:extLst>
          </p:cNvPr>
          <p:cNvSpPr>
            <a:spLocks noGrp="1"/>
          </p:cNvSpPr>
          <p:nvPr>
            <p:ph type="title"/>
          </p:nvPr>
        </p:nvSpPr>
        <p:spPr>
          <a:xfrm>
            <a:off x="685801" y="376688"/>
            <a:ext cx="10131425" cy="1456267"/>
          </a:xfrm>
        </p:spPr>
        <p:txBody>
          <a:bodyPr/>
          <a:lstStyle/>
          <a:p>
            <a:r>
              <a:rPr lang="en-IN" dirty="0"/>
              <a:t>Why circular queue?</a:t>
            </a:r>
          </a:p>
        </p:txBody>
      </p:sp>
      <p:sp>
        <p:nvSpPr>
          <p:cNvPr id="3" name="Content Placeholder 2">
            <a:extLst>
              <a:ext uri="{FF2B5EF4-FFF2-40B4-BE49-F238E27FC236}">
                <a16:creationId xmlns:a16="http://schemas.microsoft.com/office/drawing/2014/main" id="{1F0A69CC-50E2-93F7-927E-FD03C7B12C6B}"/>
              </a:ext>
            </a:extLst>
          </p:cNvPr>
          <p:cNvSpPr>
            <a:spLocks noGrp="1"/>
          </p:cNvSpPr>
          <p:nvPr>
            <p:ph idx="1"/>
          </p:nvPr>
        </p:nvSpPr>
        <p:spPr>
          <a:xfrm>
            <a:off x="685801" y="1809751"/>
            <a:ext cx="10131425" cy="4857750"/>
          </a:xfrm>
        </p:spPr>
        <p:txBody>
          <a:bodyPr>
            <a:normAutofit lnSpcReduction="10000"/>
          </a:bodyPr>
          <a:lstStyle/>
          <a:p>
            <a:r>
              <a:rPr lang="en-US" dirty="0"/>
              <a:t>Memory-Efficient:</a:t>
            </a:r>
          </a:p>
          <a:p>
            <a:pPr lvl="1"/>
            <a:r>
              <a:rPr lang="en-US" dirty="0"/>
              <a:t>Circular queues don't waste memory by leaving gaps between elements or needing reallocation when the number of commands increase.</a:t>
            </a:r>
          </a:p>
          <a:p>
            <a:pPr lvl="1"/>
            <a:r>
              <a:rPr lang="en-US" dirty="0"/>
              <a:t>They make efficient use of memory, which is important in resource-constrained environments.</a:t>
            </a:r>
          </a:p>
          <a:p>
            <a:r>
              <a:rPr lang="en-US" dirty="0"/>
              <a:t>Constant Time Complexity:</a:t>
            </a:r>
          </a:p>
          <a:p>
            <a:pPr lvl="1"/>
            <a:r>
              <a:rPr lang="en-US" dirty="0"/>
              <a:t>Enqueueing and </a:t>
            </a:r>
            <a:r>
              <a:rPr lang="en-US" dirty="0" err="1"/>
              <a:t>dequeueing</a:t>
            </a:r>
            <a:r>
              <a:rPr lang="en-US" dirty="0"/>
              <a:t> operations are efficient since they have a fixed time complexity.</a:t>
            </a:r>
          </a:p>
          <a:p>
            <a:pPr lvl="1"/>
            <a:r>
              <a:rPr lang="en-US" dirty="0"/>
              <a:t>Command history lookup does not have noticeable delays.</a:t>
            </a:r>
          </a:p>
          <a:p>
            <a:r>
              <a:rPr lang="en-US" dirty="0"/>
              <a:t>Constant Space Complexity:</a:t>
            </a:r>
          </a:p>
          <a:p>
            <a:pPr lvl="1"/>
            <a:r>
              <a:rPr lang="en-US" dirty="0"/>
              <a:t>Circular queues maintain a fixed amount of memory regardless of the number of elements in the queue.</a:t>
            </a:r>
          </a:p>
          <a:p>
            <a:pPr lvl="1"/>
            <a:r>
              <a:rPr lang="en-US" dirty="0"/>
              <a:t>Helps keep memory allocation controlled and predictable to better the performance of the terminal.</a:t>
            </a:r>
          </a:p>
          <a:p>
            <a:r>
              <a:rPr lang="en-US" dirty="0"/>
              <a:t>Order Retention:</a:t>
            </a:r>
          </a:p>
          <a:p>
            <a:pPr lvl="1"/>
            <a:r>
              <a:rPr lang="en-US" dirty="0"/>
              <a:t>FIFO order is used in circular queues and hence the command history is maintained in the same order as executed.</a:t>
            </a:r>
          </a:p>
          <a:p>
            <a:pPr lvl="1"/>
            <a:r>
              <a:rPr lang="en-US" dirty="0"/>
              <a:t>Navigation through the command history is simplified for the user.</a:t>
            </a:r>
          </a:p>
        </p:txBody>
      </p:sp>
    </p:spTree>
    <p:extLst>
      <p:ext uri="{BB962C8B-B14F-4D97-AF65-F5344CB8AC3E}">
        <p14:creationId xmlns:p14="http://schemas.microsoft.com/office/powerpoint/2010/main" val="3268379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B689-DC02-0958-4F8F-6EDFFD7A5AED}"/>
              </a:ext>
            </a:extLst>
          </p:cNvPr>
          <p:cNvSpPr>
            <a:spLocks noGrp="1"/>
          </p:cNvSpPr>
          <p:nvPr>
            <p:ph type="title"/>
          </p:nvPr>
        </p:nvSpPr>
        <p:spPr>
          <a:xfrm>
            <a:off x="685800" y="104775"/>
            <a:ext cx="10131425" cy="1456267"/>
          </a:xfrm>
        </p:spPr>
        <p:txBody>
          <a:bodyPr/>
          <a:lstStyle/>
          <a:p>
            <a:r>
              <a:rPr lang="en-IN" dirty="0"/>
              <a:t>Tree</a:t>
            </a:r>
          </a:p>
        </p:txBody>
      </p:sp>
      <p:pic>
        <p:nvPicPr>
          <p:cNvPr id="11" name="Picture 10">
            <a:extLst>
              <a:ext uri="{FF2B5EF4-FFF2-40B4-BE49-F238E27FC236}">
                <a16:creationId xmlns:a16="http://schemas.microsoft.com/office/drawing/2014/main" id="{DA6013BB-3DB8-8514-99B6-6D94E386A1AA}"/>
              </a:ext>
            </a:extLst>
          </p:cNvPr>
          <p:cNvPicPr>
            <a:picLocks noChangeAspect="1"/>
          </p:cNvPicPr>
          <p:nvPr/>
        </p:nvPicPr>
        <p:blipFill>
          <a:blip r:embed="rId2"/>
          <a:stretch>
            <a:fillRect/>
          </a:stretch>
        </p:blipFill>
        <p:spPr>
          <a:xfrm>
            <a:off x="9247177" y="104775"/>
            <a:ext cx="2017951" cy="2523963"/>
          </a:xfrm>
          <a:prstGeom prst="rect">
            <a:avLst/>
          </a:prstGeom>
        </p:spPr>
      </p:pic>
      <p:sp>
        <p:nvSpPr>
          <p:cNvPr id="12" name="Content Placeholder 2">
            <a:extLst>
              <a:ext uri="{FF2B5EF4-FFF2-40B4-BE49-F238E27FC236}">
                <a16:creationId xmlns:a16="http://schemas.microsoft.com/office/drawing/2014/main" id="{08D12033-13F5-C147-8101-DA9E976902E6}"/>
              </a:ext>
            </a:extLst>
          </p:cNvPr>
          <p:cNvSpPr>
            <a:spLocks noGrp="1"/>
          </p:cNvSpPr>
          <p:nvPr>
            <p:ph idx="1"/>
          </p:nvPr>
        </p:nvSpPr>
        <p:spPr>
          <a:xfrm>
            <a:off x="685800" y="1233181"/>
            <a:ext cx="8852483" cy="5520043"/>
          </a:xfrm>
        </p:spPr>
        <p:txBody>
          <a:bodyPr>
            <a:normAutofit fontScale="92500" lnSpcReduction="10000"/>
          </a:bodyPr>
          <a:lstStyle/>
          <a:p>
            <a:r>
              <a:rPr lang="en-US" sz="1700" b="0" i="0" dirty="0">
                <a:effectLst/>
                <a:latin typeface="euclid_circular_a"/>
              </a:rPr>
              <a:t>A tree is an abstract data type which represents a nonlinear hierarchical data structure that consists of nodes connected by edges. </a:t>
            </a:r>
          </a:p>
          <a:p>
            <a:r>
              <a:rPr lang="en-US" sz="1700" b="0" i="0" dirty="0">
                <a:solidFill>
                  <a:schemeClr val="tx2"/>
                </a:solidFill>
                <a:effectLst/>
                <a:latin typeface="Arial" panose="020B0604020202020204" pitchFamily="34" charset="0"/>
              </a:rPr>
              <a:t> Each node in the tree can be connected to many children (depending on the type of tree), but must be connected to exactly one parent, except for the </a:t>
            </a:r>
            <a:r>
              <a:rPr lang="en-US" sz="1700" b="0" dirty="0">
                <a:solidFill>
                  <a:schemeClr val="tx2"/>
                </a:solidFill>
                <a:effectLst/>
                <a:latin typeface="Arial" panose="020B0604020202020204" pitchFamily="34" charset="0"/>
              </a:rPr>
              <a:t>root</a:t>
            </a:r>
            <a:r>
              <a:rPr lang="en-US" sz="1700" b="0" i="0" dirty="0">
                <a:solidFill>
                  <a:schemeClr val="tx2"/>
                </a:solidFill>
                <a:effectLst/>
                <a:latin typeface="Arial" panose="020B0604020202020204" pitchFamily="34" charset="0"/>
              </a:rPr>
              <a:t> node, which has no parent.</a:t>
            </a:r>
            <a:r>
              <a:rPr lang="en-US" sz="1700" b="0" i="0" dirty="0">
                <a:solidFill>
                  <a:srgbClr val="202122"/>
                </a:solidFill>
                <a:effectLst/>
                <a:latin typeface="Arial" panose="020B0604020202020204" pitchFamily="34" charset="0"/>
              </a:rPr>
              <a:t> </a:t>
            </a:r>
            <a:r>
              <a:rPr lang="en-US" sz="1700" dirty="0">
                <a:latin typeface="euclid_circular_a"/>
              </a:rPr>
              <a:t>The nodes which have no children are called leaf nodes .</a:t>
            </a:r>
          </a:p>
          <a:p>
            <a:r>
              <a:rPr lang="en-US" sz="1700" b="0" i="0" dirty="0">
                <a:effectLst/>
                <a:latin typeface="euclid_circular_a"/>
              </a:rPr>
              <a:t>The nodes are connected to each other through pointers which allow traversal from one node to another.</a:t>
            </a:r>
            <a:r>
              <a:rPr lang="en-US" sz="1700" b="0" i="0" dirty="0">
                <a:solidFill>
                  <a:srgbClr val="202122"/>
                </a:solidFill>
                <a:effectLst/>
                <a:latin typeface="Arial" panose="020B0604020202020204" pitchFamily="34" charset="0"/>
              </a:rPr>
              <a:t> </a:t>
            </a:r>
            <a:r>
              <a:rPr lang="en-US" sz="1700" b="0" i="0" dirty="0">
                <a:solidFill>
                  <a:schemeClr val="tx2"/>
                </a:solidFill>
                <a:effectLst/>
                <a:latin typeface="Arial" panose="020B0604020202020204" pitchFamily="34" charset="0"/>
              </a:rPr>
              <a:t>The </a:t>
            </a:r>
            <a:r>
              <a:rPr lang="en-US" sz="1700" i="0" dirty="0">
                <a:solidFill>
                  <a:schemeClr val="tx2"/>
                </a:solidFill>
                <a:effectLst/>
                <a:latin typeface="Arial" panose="020B0604020202020204" pitchFamily="34" charset="0"/>
              </a:rPr>
              <a:t>height</a:t>
            </a:r>
            <a:r>
              <a:rPr lang="en-US" sz="1700" b="0" i="0" dirty="0">
                <a:solidFill>
                  <a:schemeClr val="tx2"/>
                </a:solidFill>
                <a:effectLst/>
                <a:latin typeface="Arial" panose="020B0604020202020204" pitchFamily="34" charset="0"/>
              </a:rPr>
              <a:t> of a node is the length of the longest downward path to a leaf from that node. The height of the root is the height of the tree. The </a:t>
            </a:r>
            <a:r>
              <a:rPr lang="en-US" sz="1700" i="0" dirty="0">
                <a:solidFill>
                  <a:schemeClr val="tx2"/>
                </a:solidFill>
                <a:effectLst/>
                <a:latin typeface="Arial" panose="020B0604020202020204" pitchFamily="34" charset="0"/>
              </a:rPr>
              <a:t>depth</a:t>
            </a:r>
            <a:r>
              <a:rPr lang="en-US" sz="1700" b="0" i="0" dirty="0">
                <a:solidFill>
                  <a:schemeClr val="tx2"/>
                </a:solidFill>
                <a:effectLst/>
                <a:latin typeface="Arial" panose="020B0604020202020204" pitchFamily="34" charset="0"/>
              </a:rPr>
              <a:t> of a node is the length of the path to its root. </a:t>
            </a:r>
            <a:endParaRPr lang="en-US" sz="1700" b="0" i="0" dirty="0">
              <a:solidFill>
                <a:schemeClr val="tx2"/>
              </a:solidFill>
              <a:effectLst/>
              <a:latin typeface="euclid_circular_a"/>
            </a:endParaRPr>
          </a:p>
          <a:p>
            <a:r>
              <a:rPr lang="en-IN" sz="1700" dirty="0"/>
              <a:t>Usage:</a:t>
            </a:r>
          </a:p>
          <a:p>
            <a:pPr lvl="1"/>
            <a:r>
              <a:rPr lang="en-IN" sz="1700" dirty="0"/>
              <a:t>Directory path storage</a:t>
            </a:r>
          </a:p>
          <a:p>
            <a:pPr lvl="2"/>
            <a:r>
              <a:rPr lang="en-IN" sz="1700" dirty="0"/>
              <a:t>The directories behave like parent nodes with the files within them acting like children nodes.</a:t>
            </a:r>
          </a:p>
          <a:p>
            <a:pPr lvl="2"/>
            <a:r>
              <a:rPr lang="en-IN" sz="1700" dirty="0"/>
              <a:t>A class </a:t>
            </a:r>
            <a:r>
              <a:rPr lang="en-IN" sz="1700" dirty="0" err="1"/>
              <a:t>Treenode</a:t>
            </a:r>
            <a:r>
              <a:rPr lang="en-IN" sz="1700" dirty="0"/>
              <a:t> is defined to store absolute path of the file, file name, number of files within the folder and pointers to all the files</a:t>
            </a:r>
          </a:p>
          <a:p>
            <a:pPr lvl="1"/>
            <a:r>
              <a:rPr lang="en-IN" sz="1700" dirty="0"/>
              <a:t>Tree-view widget</a:t>
            </a:r>
          </a:p>
          <a:p>
            <a:pPr lvl="1"/>
            <a:r>
              <a:rPr lang="en-US" sz="1700" b="0" i="0" dirty="0">
                <a:solidFill>
                  <a:srgbClr val="D1D5DB"/>
                </a:solidFill>
                <a:effectLst/>
                <a:latin typeface="Söhne"/>
              </a:rPr>
              <a:t>widget  integrated to provide a visual representation of the hierarchical structure of directories and files within the system</a:t>
            </a:r>
          </a:p>
          <a:p>
            <a:pPr lvl="1"/>
            <a:r>
              <a:rPr lang="en-US" sz="1700" dirty="0">
                <a:solidFill>
                  <a:srgbClr val="D1D5DB"/>
                </a:solidFill>
                <a:latin typeface="Söhne"/>
              </a:rPr>
              <a:t>D</a:t>
            </a:r>
            <a:r>
              <a:rPr lang="en-US" sz="1700" b="0" i="0" dirty="0">
                <a:solidFill>
                  <a:srgbClr val="D1D5DB"/>
                </a:solidFill>
                <a:effectLst/>
                <a:latin typeface="Söhne"/>
              </a:rPr>
              <a:t>istinct font styles employed to distinguish between files and folders</a:t>
            </a:r>
            <a:endParaRPr lang="en-IN" sz="1700" dirty="0"/>
          </a:p>
        </p:txBody>
      </p:sp>
    </p:spTree>
    <p:extLst>
      <p:ext uri="{BB962C8B-B14F-4D97-AF65-F5344CB8AC3E}">
        <p14:creationId xmlns:p14="http://schemas.microsoft.com/office/powerpoint/2010/main" val="3396859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EA33A25-5FF2-E282-EFA4-74D46554742A}"/>
              </a:ext>
            </a:extLst>
          </p:cNvPr>
          <p:cNvSpPr/>
          <p:nvPr/>
        </p:nvSpPr>
        <p:spPr>
          <a:xfrm>
            <a:off x="2603200" y="0"/>
            <a:ext cx="9767977" cy="6858000"/>
          </a:xfrm>
          <a:custGeom>
            <a:avLst/>
            <a:gdLst>
              <a:gd name="connsiteX0" fmla="*/ 4209691 w 8738559"/>
              <a:gd name="connsiteY0" fmla="*/ 0 h 6858000"/>
              <a:gd name="connsiteX1" fmla="*/ 0 w 8738559"/>
              <a:gd name="connsiteY1" fmla="*/ 6849374 h 6858000"/>
              <a:gd name="connsiteX2" fmla="*/ 8738559 w 8738559"/>
              <a:gd name="connsiteY2" fmla="*/ 6858000 h 6858000"/>
              <a:gd name="connsiteX3" fmla="*/ 8729933 w 8738559"/>
              <a:gd name="connsiteY3" fmla="*/ 0 h 6858000"/>
              <a:gd name="connsiteX4" fmla="*/ 4209691 w 873855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8559" h="6858000">
                <a:moveTo>
                  <a:pt x="4209691" y="0"/>
                </a:moveTo>
                <a:lnTo>
                  <a:pt x="0" y="6849374"/>
                </a:lnTo>
                <a:lnTo>
                  <a:pt x="8738559" y="6858000"/>
                </a:lnTo>
                <a:cubicBezTo>
                  <a:pt x="8735684" y="4572000"/>
                  <a:pt x="8732808" y="2286000"/>
                  <a:pt x="8729933" y="0"/>
                </a:cubicBezTo>
                <a:lnTo>
                  <a:pt x="4209691" y="0"/>
                </a:lnTo>
                <a:close/>
              </a:path>
            </a:pathLst>
          </a:custGeom>
          <a:solidFill>
            <a:schemeClr val="bg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363BEF8B-65FB-1989-A044-8C3207713ACD}"/>
              </a:ext>
            </a:extLst>
          </p:cNvPr>
          <p:cNvGrpSpPr/>
          <p:nvPr/>
        </p:nvGrpSpPr>
        <p:grpSpPr>
          <a:xfrm>
            <a:off x="4267200" y="836057"/>
            <a:ext cx="7309089" cy="5565265"/>
            <a:chOff x="3762375" y="836057"/>
            <a:chExt cx="7309089" cy="5565265"/>
          </a:xfrm>
        </p:grpSpPr>
        <p:sp>
          <p:nvSpPr>
            <p:cNvPr id="15" name="TextBox 14">
              <a:extLst>
                <a:ext uri="{FF2B5EF4-FFF2-40B4-BE49-F238E27FC236}">
                  <a16:creationId xmlns:a16="http://schemas.microsoft.com/office/drawing/2014/main" id="{2DD2C5CF-4265-8F9E-7C60-E585572F09EC}"/>
                </a:ext>
              </a:extLst>
            </p:cNvPr>
            <p:cNvSpPr txBox="1"/>
            <p:nvPr/>
          </p:nvSpPr>
          <p:spPr>
            <a:xfrm>
              <a:off x="7299564" y="836057"/>
              <a:ext cx="37719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1. Command Line | Output Dialog</a:t>
              </a:r>
            </a:p>
          </p:txBody>
        </p:sp>
        <p:sp>
          <p:nvSpPr>
            <p:cNvPr id="17" name="TextBox 16">
              <a:extLst>
                <a:ext uri="{FF2B5EF4-FFF2-40B4-BE49-F238E27FC236}">
                  <a16:creationId xmlns:a16="http://schemas.microsoft.com/office/drawing/2014/main" id="{2CB8F925-902B-6B44-5D10-544DC165E85C}"/>
                </a:ext>
              </a:extLst>
            </p:cNvPr>
            <p:cNvSpPr txBox="1"/>
            <p:nvPr/>
          </p:nvSpPr>
          <p:spPr>
            <a:xfrm>
              <a:off x="6721953" y="1702832"/>
              <a:ext cx="37719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2. Directory Management</a:t>
              </a:r>
            </a:p>
          </p:txBody>
        </p:sp>
        <p:sp>
          <p:nvSpPr>
            <p:cNvPr id="20" name="TextBox 19">
              <a:extLst>
                <a:ext uri="{FF2B5EF4-FFF2-40B4-BE49-F238E27FC236}">
                  <a16:creationId xmlns:a16="http://schemas.microsoft.com/office/drawing/2014/main" id="{A3705694-B253-ED8E-69DC-3075B8D359ED}"/>
                </a:ext>
              </a:extLst>
            </p:cNvPr>
            <p:cNvSpPr txBox="1"/>
            <p:nvPr/>
          </p:nvSpPr>
          <p:spPr>
            <a:xfrm>
              <a:off x="6136975" y="2569607"/>
              <a:ext cx="37719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3. Helpdesk</a:t>
              </a:r>
            </a:p>
          </p:txBody>
        </p:sp>
        <p:sp>
          <p:nvSpPr>
            <p:cNvPr id="21" name="TextBox 20">
              <a:extLst>
                <a:ext uri="{FF2B5EF4-FFF2-40B4-BE49-F238E27FC236}">
                  <a16:creationId xmlns:a16="http://schemas.microsoft.com/office/drawing/2014/main" id="{E90419A2-F464-9949-49CB-37F96A0D4DF7}"/>
                </a:ext>
              </a:extLst>
            </p:cNvPr>
            <p:cNvSpPr txBox="1"/>
            <p:nvPr/>
          </p:nvSpPr>
          <p:spPr>
            <a:xfrm>
              <a:off x="5502575" y="3436382"/>
              <a:ext cx="37719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4. Function Set</a:t>
              </a:r>
            </a:p>
          </p:txBody>
        </p:sp>
        <p:sp>
          <p:nvSpPr>
            <p:cNvPr id="22" name="TextBox 21">
              <a:extLst>
                <a:ext uri="{FF2B5EF4-FFF2-40B4-BE49-F238E27FC236}">
                  <a16:creationId xmlns:a16="http://schemas.microsoft.com/office/drawing/2014/main" id="{51158DF4-0414-A562-D2EC-F92F484159CE}"/>
                </a:ext>
              </a:extLst>
            </p:cNvPr>
            <p:cNvSpPr txBox="1"/>
            <p:nvPr/>
          </p:nvSpPr>
          <p:spPr>
            <a:xfrm>
              <a:off x="4948413" y="4298212"/>
              <a:ext cx="37719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5. History</a:t>
              </a:r>
            </a:p>
          </p:txBody>
        </p:sp>
        <p:sp>
          <p:nvSpPr>
            <p:cNvPr id="23" name="TextBox 22">
              <a:extLst>
                <a:ext uri="{FF2B5EF4-FFF2-40B4-BE49-F238E27FC236}">
                  <a16:creationId xmlns:a16="http://schemas.microsoft.com/office/drawing/2014/main" id="{AD32DA43-FB25-B1D7-5DAE-FDDBC02F0118}"/>
                </a:ext>
              </a:extLst>
            </p:cNvPr>
            <p:cNvSpPr txBox="1"/>
            <p:nvPr/>
          </p:nvSpPr>
          <p:spPr>
            <a:xfrm>
              <a:off x="4332527" y="5165432"/>
              <a:ext cx="37719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6. Performance Metrics</a:t>
              </a:r>
            </a:p>
          </p:txBody>
        </p:sp>
        <p:sp>
          <p:nvSpPr>
            <p:cNvPr id="24" name="TextBox 23">
              <a:extLst>
                <a:ext uri="{FF2B5EF4-FFF2-40B4-BE49-F238E27FC236}">
                  <a16:creationId xmlns:a16="http://schemas.microsoft.com/office/drawing/2014/main" id="{7916A240-0C3A-F714-C42B-C36EF54B3A97}"/>
                </a:ext>
              </a:extLst>
            </p:cNvPr>
            <p:cNvSpPr txBox="1"/>
            <p:nvPr/>
          </p:nvSpPr>
          <p:spPr>
            <a:xfrm>
              <a:off x="3762375" y="6031990"/>
              <a:ext cx="37719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7. Toggles</a:t>
              </a:r>
            </a:p>
          </p:txBody>
        </p:sp>
      </p:grpSp>
      <p:sp>
        <p:nvSpPr>
          <p:cNvPr id="28" name="Freeform: Shape 27">
            <a:extLst>
              <a:ext uri="{FF2B5EF4-FFF2-40B4-BE49-F238E27FC236}">
                <a16:creationId xmlns:a16="http://schemas.microsoft.com/office/drawing/2014/main" id="{FAAF38F5-1A78-E637-E91B-706F1FFCE28E}"/>
              </a:ext>
            </a:extLst>
          </p:cNvPr>
          <p:cNvSpPr/>
          <p:nvPr/>
        </p:nvSpPr>
        <p:spPr>
          <a:xfrm rot="10800000">
            <a:off x="-2423313" y="-2143"/>
            <a:ext cx="9720000" cy="6858000"/>
          </a:xfrm>
          <a:custGeom>
            <a:avLst/>
            <a:gdLst>
              <a:gd name="connsiteX0" fmla="*/ 4209691 w 8738559"/>
              <a:gd name="connsiteY0" fmla="*/ 0 h 6858000"/>
              <a:gd name="connsiteX1" fmla="*/ 0 w 8738559"/>
              <a:gd name="connsiteY1" fmla="*/ 6849374 h 6858000"/>
              <a:gd name="connsiteX2" fmla="*/ 8738559 w 8738559"/>
              <a:gd name="connsiteY2" fmla="*/ 6858000 h 6858000"/>
              <a:gd name="connsiteX3" fmla="*/ 8729933 w 8738559"/>
              <a:gd name="connsiteY3" fmla="*/ 0 h 6858000"/>
              <a:gd name="connsiteX4" fmla="*/ 4209691 w 8738559"/>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8559" h="6858000">
                <a:moveTo>
                  <a:pt x="4209691" y="0"/>
                </a:moveTo>
                <a:lnTo>
                  <a:pt x="0" y="6849374"/>
                </a:lnTo>
                <a:lnTo>
                  <a:pt x="8738559" y="6858000"/>
                </a:lnTo>
                <a:cubicBezTo>
                  <a:pt x="8735684" y="4572000"/>
                  <a:pt x="8732808" y="2286000"/>
                  <a:pt x="8729933" y="0"/>
                </a:cubicBezTo>
                <a:lnTo>
                  <a:pt x="4209691" y="0"/>
                </a:lnTo>
                <a:close/>
              </a:path>
            </a:pathLst>
          </a:custGeom>
          <a:solidFill>
            <a:schemeClr val="accent1">
              <a:lumMod val="50000"/>
              <a:alpha val="2392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itle 1">
            <a:extLst>
              <a:ext uri="{FF2B5EF4-FFF2-40B4-BE49-F238E27FC236}">
                <a16:creationId xmlns:a16="http://schemas.microsoft.com/office/drawing/2014/main" id="{2A5A8F32-12A3-B8AD-A46B-96A288013089}"/>
              </a:ext>
            </a:extLst>
          </p:cNvPr>
          <p:cNvSpPr>
            <a:spLocks noGrp="1"/>
          </p:cNvSpPr>
          <p:nvPr>
            <p:ph type="title"/>
          </p:nvPr>
        </p:nvSpPr>
        <p:spPr>
          <a:xfrm>
            <a:off x="1144440" y="1819276"/>
            <a:ext cx="2843660" cy="2090156"/>
          </a:xfrm>
        </p:spPr>
        <p:txBody>
          <a:bodyPr>
            <a:normAutofit/>
          </a:bodyPr>
          <a:lstStyle/>
          <a:p>
            <a:r>
              <a:rPr lang="en-IN" sz="4800" dirty="0">
                <a:solidFill>
                  <a:schemeClr val="bg1"/>
                </a:solidFill>
                <a:effectLst>
                  <a:glow rad="101600">
                    <a:schemeClr val="accent6">
                      <a:satMod val="175000"/>
                      <a:alpha val="40000"/>
                    </a:schemeClr>
                  </a:glow>
                </a:effectLst>
              </a:rPr>
              <a:t>Modules</a:t>
            </a:r>
            <a:br>
              <a:rPr lang="en-IN" sz="4800" dirty="0">
                <a:solidFill>
                  <a:schemeClr val="bg1"/>
                </a:solidFill>
                <a:effectLst>
                  <a:glow rad="101600">
                    <a:schemeClr val="accent6">
                      <a:satMod val="175000"/>
                      <a:alpha val="40000"/>
                    </a:schemeClr>
                  </a:glow>
                </a:effectLst>
              </a:rPr>
            </a:br>
            <a:r>
              <a:rPr lang="en-IN" sz="4800" dirty="0">
                <a:solidFill>
                  <a:schemeClr val="bg1"/>
                </a:solidFill>
                <a:effectLst>
                  <a:glow rad="101600">
                    <a:schemeClr val="accent6">
                      <a:satMod val="175000"/>
                      <a:alpha val="40000"/>
                    </a:schemeClr>
                  </a:glow>
                </a:effectLst>
              </a:rPr>
              <a:t>Used</a:t>
            </a:r>
          </a:p>
        </p:txBody>
      </p:sp>
      <p:cxnSp>
        <p:nvCxnSpPr>
          <p:cNvPr id="33" name="Straight Connector 32">
            <a:extLst>
              <a:ext uri="{FF2B5EF4-FFF2-40B4-BE49-F238E27FC236}">
                <a16:creationId xmlns:a16="http://schemas.microsoft.com/office/drawing/2014/main" id="{31057E80-1969-F67E-FE59-6B58432DF483}"/>
              </a:ext>
            </a:extLst>
          </p:cNvPr>
          <p:cNvCxnSpPr>
            <a:cxnSpLocks/>
          </p:cNvCxnSpPr>
          <p:nvPr/>
        </p:nvCxnSpPr>
        <p:spPr>
          <a:xfrm>
            <a:off x="790575" y="1887498"/>
            <a:ext cx="3962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49C25E0-2B30-36B7-4258-A29554742BE5}"/>
              </a:ext>
            </a:extLst>
          </p:cNvPr>
          <p:cNvCxnSpPr>
            <a:cxnSpLocks/>
          </p:cNvCxnSpPr>
          <p:nvPr/>
        </p:nvCxnSpPr>
        <p:spPr>
          <a:xfrm>
            <a:off x="790575" y="3909432"/>
            <a:ext cx="269746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435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4D66F-7C55-1A4F-97E4-A9C18949970F}"/>
              </a:ext>
            </a:extLst>
          </p:cNvPr>
          <p:cNvSpPr>
            <a:spLocks noGrp="1"/>
          </p:cNvSpPr>
          <p:nvPr>
            <p:ph type="title"/>
          </p:nvPr>
        </p:nvSpPr>
        <p:spPr>
          <a:xfrm>
            <a:off x="0" y="5291"/>
            <a:ext cx="10131425" cy="1456267"/>
          </a:xfrm>
        </p:spPr>
        <p:txBody>
          <a:bodyPr/>
          <a:lstStyle/>
          <a:p>
            <a:r>
              <a:rPr lang="en-IN" dirty="0"/>
              <a:t>  1. Command line | Output dialog</a:t>
            </a:r>
          </a:p>
        </p:txBody>
      </p:sp>
      <p:sp>
        <p:nvSpPr>
          <p:cNvPr id="3" name="Content Placeholder 2">
            <a:extLst>
              <a:ext uri="{FF2B5EF4-FFF2-40B4-BE49-F238E27FC236}">
                <a16:creationId xmlns:a16="http://schemas.microsoft.com/office/drawing/2014/main" id="{8CD878D3-6CF4-94F0-0277-B33E9BA6167D}"/>
              </a:ext>
            </a:extLst>
          </p:cNvPr>
          <p:cNvSpPr>
            <a:spLocks noGrp="1"/>
          </p:cNvSpPr>
          <p:nvPr>
            <p:ph idx="1"/>
          </p:nvPr>
        </p:nvSpPr>
        <p:spPr>
          <a:xfrm>
            <a:off x="685801" y="1276351"/>
            <a:ext cx="6362699" cy="5576358"/>
          </a:xfrm>
        </p:spPr>
        <p:txBody>
          <a:bodyPr>
            <a:normAutofit fontScale="92500" lnSpcReduction="20000"/>
          </a:bodyPr>
          <a:lstStyle/>
          <a:p>
            <a:r>
              <a:rPr lang="en-IN" b="1" dirty="0"/>
              <a:t>Input</a:t>
            </a:r>
          </a:p>
          <a:p>
            <a:pPr lvl="1"/>
            <a:r>
              <a:rPr lang="en-IN" dirty="0"/>
              <a:t>User enters a valid command into the command line</a:t>
            </a:r>
          </a:p>
          <a:p>
            <a:pPr lvl="1"/>
            <a:r>
              <a:rPr lang="en-IN" dirty="0"/>
              <a:t>After entering the command, the user clicks on the “RUN” button,			and this begins the command processing.</a:t>
            </a:r>
          </a:p>
          <a:p>
            <a:r>
              <a:rPr lang="en-IN" b="1" dirty="0"/>
              <a:t>Processing</a:t>
            </a:r>
          </a:p>
          <a:p>
            <a:pPr lvl="1"/>
            <a:r>
              <a:rPr lang="en-IN" dirty="0"/>
              <a:t>Checks if a command has been entered.</a:t>
            </a:r>
          </a:p>
          <a:p>
            <a:pPr lvl="1"/>
            <a:r>
              <a:rPr lang="en-IN" dirty="0"/>
              <a:t>If it has been, then it checks if the command has been aliased or unaliased.</a:t>
            </a:r>
          </a:p>
          <a:p>
            <a:pPr lvl="1"/>
            <a:r>
              <a:rPr lang="en-IN" dirty="0"/>
              <a:t>If it hasn’t, then it checks for the command in the hash database </a:t>
            </a:r>
          </a:p>
          <a:p>
            <a:pPr lvl="1"/>
            <a:r>
              <a:rPr lang="en-IN" dirty="0"/>
              <a:t>After it gets the command, it runs the command and prints the output. </a:t>
            </a:r>
          </a:p>
          <a:p>
            <a:r>
              <a:rPr lang="en-IN" b="1" dirty="0"/>
              <a:t>Output</a:t>
            </a:r>
          </a:p>
          <a:p>
            <a:pPr lvl="1"/>
            <a:r>
              <a:rPr lang="en-IN" dirty="0"/>
              <a:t>The terminal has a separate output dialog for convenience.</a:t>
            </a:r>
          </a:p>
          <a:p>
            <a:pPr lvl="1"/>
            <a:r>
              <a:rPr lang="en-IN" dirty="0"/>
              <a:t>The output varies based on the command. It may display:</a:t>
            </a:r>
          </a:p>
          <a:p>
            <a:pPr lvl="2"/>
            <a:r>
              <a:rPr lang="en-IN" dirty="0"/>
              <a:t>Status of command execution</a:t>
            </a:r>
          </a:p>
          <a:p>
            <a:pPr lvl="2"/>
            <a:r>
              <a:rPr lang="en-IN" dirty="0"/>
              <a:t>Options for command</a:t>
            </a:r>
          </a:p>
          <a:p>
            <a:pPr lvl="2"/>
            <a:r>
              <a:rPr lang="en-IN" dirty="0"/>
              <a:t>Output display for command if applicable</a:t>
            </a:r>
          </a:p>
          <a:p>
            <a:pPr lvl="2"/>
            <a:r>
              <a:rPr lang="en-IN" dirty="0">
                <a:solidFill>
                  <a:srgbClr val="FF0000"/>
                </a:solidFill>
              </a:rPr>
              <a:t>Error message </a:t>
            </a:r>
            <a:r>
              <a:rPr lang="en-IN" dirty="0"/>
              <a:t>in case of an invalid command</a:t>
            </a:r>
          </a:p>
          <a:p>
            <a:pPr lvl="2"/>
            <a:endParaRPr lang="en-IN" dirty="0"/>
          </a:p>
        </p:txBody>
      </p:sp>
      <p:pic>
        <p:nvPicPr>
          <p:cNvPr id="7" name="Picture 6">
            <a:extLst>
              <a:ext uri="{FF2B5EF4-FFF2-40B4-BE49-F238E27FC236}">
                <a16:creationId xmlns:a16="http://schemas.microsoft.com/office/drawing/2014/main" id="{6411EB98-2DAC-FF13-5581-778754480DE8}"/>
              </a:ext>
            </a:extLst>
          </p:cNvPr>
          <p:cNvPicPr>
            <a:picLocks noChangeAspect="1"/>
          </p:cNvPicPr>
          <p:nvPr/>
        </p:nvPicPr>
        <p:blipFill>
          <a:blip r:embed="rId2"/>
          <a:stretch>
            <a:fillRect/>
          </a:stretch>
        </p:blipFill>
        <p:spPr>
          <a:xfrm>
            <a:off x="7170169" y="1836519"/>
            <a:ext cx="4974206" cy="3184961"/>
          </a:xfrm>
          <a:prstGeom prst="rect">
            <a:avLst/>
          </a:prstGeom>
        </p:spPr>
      </p:pic>
    </p:spTree>
    <p:extLst>
      <p:ext uri="{BB962C8B-B14F-4D97-AF65-F5344CB8AC3E}">
        <p14:creationId xmlns:p14="http://schemas.microsoft.com/office/powerpoint/2010/main" val="2226473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5F6CB07A-6797-2F0F-3772-D9207E994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719" y="112142"/>
            <a:ext cx="8234561" cy="6633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50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02E8-5928-CD13-6339-DFF47B2278BA}"/>
              </a:ext>
            </a:extLst>
          </p:cNvPr>
          <p:cNvSpPr>
            <a:spLocks noGrp="1"/>
          </p:cNvSpPr>
          <p:nvPr>
            <p:ph type="title"/>
          </p:nvPr>
        </p:nvSpPr>
        <p:spPr>
          <a:xfrm>
            <a:off x="0" y="0"/>
            <a:ext cx="10131425" cy="1456267"/>
          </a:xfrm>
        </p:spPr>
        <p:txBody>
          <a:bodyPr/>
          <a:lstStyle/>
          <a:p>
            <a:r>
              <a:rPr lang="en-IN" dirty="0"/>
              <a:t>  2. Directory management</a:t>
            </a:r>
          </a:p>
        </p:txBody>
      </p:sp>
      <p:sp>
        <p:nvSpPr>
          <p:cNvPr id="3" name="Content Placeholder 2">
            <a:extLst>
              <a:ext uri="{FF2B5EF4-FFF2-40B4-BE49-F238E27FC236}">
                <a16:creationId xmlns:a16="http://schemas.microsoft.com/office/drawing/2014/main" id="{0BFCB894-24C4-629E-C812-D67F7AB91A49}"/>
              </a:ext>
            </a:extLst>
          </p:cNvPr>
          <p:cNvSpPr>
            <a:spLocks noGrp="1"/>
          </p:cNvSpPr>
          <p:nvPr>
            <p:ph idx="1"/>
          </p:nvPr>
        </p:nvSpPr>
        <p:spPr>
          <a:xfrm>
            <a:off x="685801" y="1026544"/>
            <a:ext cx="10131425" cy="5762446"/>
          </a:xfrm>
        </p:spPr>
        <p:txBody>
          <a:bodyPr/>
          <a:lstStyle/>
          <a:p>
            <a:r>
              <a:rPr lang="en-IN" b="1" dirty="0"/>
              <a:t>Input</a:t>
            </a:r>
            <a:endParaRPr lang="en-IN" dirty="0"/>
          </a:p>
          <a:p>
            <a:pPr lvl="1"/>
            <a:r>
              <a:rPr lang="en-IN" dirty="0"/>
              <a:t>“workspace” is entered into the command line to show the directory-tree-view on the sidebar.</a:t>
            </a:r>
          </a:p>
          <a:p>
            <a:pPr lvl="1"/>
            <a:r>
              <a:rPr lang="en-IN" dirty="0"/>
              <a:t>The user can select the folder/file from the sidebar displayed and navigate too.</a:t>
            </a:r>
          </a:p>
          <a:p>
            <a:r>
              <a:rPr lang="en-IN" b="1" dirty="0"/>
              <a:t>Processing</a:t>
            </a:r>
          </a:p>
          <a:p>
            <a:pPr lvl="1"/>
            <a:r>
              <a:rPr lang="en-IN" dirty="0"/>
              <a:t>Module OS has been imported for its walk function.</a:t>
            </a:r>
          </a:p>
          <a:p>
            <a:pPr lvl="1"/>
            <a:r>
              <a:rPr lang="en-US" dirty="0" err="1"/>
              <a:t>OS.walk</a:t>
            </a:r>
            <a:r>
              <a:rPr lang="en-US" dirty="0"/>
              <a:t>() generate the file names in a directory tree by walking the tree either top-down or bottom-up. For each directory in the tree rooted at directory top (including top itself), it yields a 3-tuple (</a:t>
            </a:r>
            <a:r>
              <a:rPr lang="en-US" dirty="0" err="1"/>
              <a:t>dirpath</a:t>
            </a:r>
            <a:r>
              <a:rPr lang="en-US" dirty="0"/>
              <a:t>, </a:t>
            </a:r>
            <a:r>
              <a:rPr lang="en-US" dirty="0" err="1"/>
              <a:t>dirnames</a:t>
            </a:r>
            <a:r>
              <a:rPr lang="en-US" dirty="0"/>
              <a:t>, filenames).</a:t>
            </a:r>
          </a:p>
          <a:p>
            <a:pPr lvl="1"/>
            <a:r>
              <a:rPr lang="en-US" dirty="0"/>
              <a:t>These are essentially the root (specified directory), </a:t>
            </a:r>
            <a:r>
              <a:rPr lang="en-US" dirty="0" err="1"/>
              <a:t>dirs</a:t>
            </a:r>
            <a:r>
              <a:rPr lang="en-US" dirty="0"/>
              <a:t> (sub-directories/folders) and files (within root and directories).</a:t>
            </a:r>
          </a:p>
          <a:p>
            <a:pPr lvl="1"/>
            <a:r>
              <a:rPr lang="en-US" dirty="0"/>
              <a:t>For easier navigation and efficient storage, we have converted the tuple system by inserting the elements into a tree (tree class has been defined in data_structures.py).</a:t>
            </a:r>
            <a:endParaRPr lang="en-IN" dirty="0"/>
          </a:p>
          <a:p>
            <a:r>
              <a:rPr lang="en-IN" b="1" dirty="0"/>
              <a:t>Output</a:t>
            </a:r>
          </a:p>
          <a:p>
            <a:pPr lvl="1"/>
            <a:r>
              <a:rPr lang="en-IN" dirty="0"/>
              <a:t>The directory-view is displayed in the sidebar and has an indented drop-down display for each folder/sub-directory.</a:t>
            </a:r>
          </a:p>
          <a:p>
            <a:pPr lvl="1"/>
            <a:r>
              <a:rPr lang="en-IN" dirty="0"/>
              <a:t>Files and folders can be viewed and navigated through easily.</a:t>
            </a:r>
          </a:p>
        </p:txBody>
      </p:sp>
      <p:sp>
        <p:nvSpPr>
          <p:cNvPr id="4" name="Rectangle 3">
            <a:extLst>
              <a:ext uri="{FF2B5EF4-FFF2-40B4-BE49-F238E27FC236}">
                <a16:creationId xmlns:a16="http://schemas.microsoft.com/office/drawing/2014/main" id="{DA24FC45-A534-68A2-0A5E-FEAD69EC7D27}"/>
              </a:ext>
            </a:extLst>
          </p:cNvPr>
          <p:cNvSpPr/>
          <p:nvPr/>
        </p:nvSpPr>
        <p:spPr>
          <a:xfrm>
            <a:off x="11024558" y="0"/>
            <a:ext cx="1167442" cy="6858000"/>
          </a:xfrm>
          <a:prstGeom prst="rect">
            <a:avLst/>
          </a:prstGeom>
          <a:solidFill>
            <a:schemeClr val="tx2">
              <a:lumMod val="10000"/>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15C381CF-EA6B-4DE7-5F98-9E85A5B06E93}"/>
              </a:ext>
            </a:extLst>
          </p:cNvPr>
          <p:cNvSpPr txBox="1">
            <a:spLocks/>
          </p:cNvSpPr>
          <p:nvPr/>
        </p:nvSpPr>
        <p:spPr>
          <a:xfrm rot="5400000">
            <a:off x="9934789" y="3030800"/>
            <a:ext cx="3346979" cy="79639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Refer Slide 6</a:t>
            </a:r>
          </a:p>
        </p:txBody>
      </p:sp>
    </p:spTree>
    <p:extLst>
      <p:ext uri="{BB962C8B-B14F-4D97-AF65-F5344CB8AC3E}">
        <p14:creationId xmlns:p14="http://schemas.microsoft.com/office/powerpoint/2010/main" val="1650866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9017-B980-9DA4-10EA-A603FB8FC31F}"/>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C7D6F6F4-4B4B-F0D2-C370-19282B9B91CA}"/>
              </a:ext>
            </a:extLst>
          </p:cNvPr>
          <p:cNvSpPr>
            <a:spLocks noGrp="1"/>
          </p:cNvSpPr>
          <p:nvPr>
            <p:ph idx="1"/>
          </p:nvPr>
        </p:nvSpPr>
        <p:spPr>
          <a:xfrm>
            <a:off x="685801" y="2142067"/>
            <a:ext cx="10131425" cy="4563533"/>
          </a:xfrm>
        </p:spPr>
        <p:txBody>
          <a:bodyPr>
            <a:normAutofit/>
          </a:bodyPr>
          <a:lstStyle/>
          <a:p>
            <a:pPr>
              <a:lnSpc>
                <a:spcPct val="150000"/>
              </a:lnSpc>
            </a:pPr>
            <a:r>
              <a:rPr lang="en-IN" dirty="0"/>
              <a:t>In the continuously evolving world of programming, the number of aspiring developers is only increasing.</a:t>
            </a:r>
          </a:p>
          <a:p>
            <a:pPr>
              <a:lnSpc>
                <a:spcPct val="150000"/>
              </a:lnSpc>
            </a:pPr>
            <a:r>
              <a:rPr lang="en-IN" dirty="0"/>
              <a:t>To encourage the pursuit of software engineering, the provision of a smooth shell programming experience for beginners as well as experienced programmers with a user-friendly and efficient terminal shell is essential.</a:t>
            </a:r>
          </a:p>
          <a:p>
            <a:pPr>
              <a:lnSpc>
                <a:spcPct val="150000"/>
              </a:lnSpc>
            </a:pPr>
            <a:r>
              <a:rPr lang="en-IN" dirty="0"/>
              <a:t>This project aims to design a terminal shell that focuses more on user interface and optimized commands to cater to the needs of a larger group of programmers that don’t want to use the same old bland terminal shells.</a:t>
            </a:r>
          </a:p>
          <a:p>
            <a:pPr>
              <a:lnSpc>
                <a:spcPct val="150000"/>
              </a:lnSpc>
            </a:pPr>
            <a:endParaRPr lang="en-IN" dirty="0"/>
          </a:p>
        </p:txBody>
      </p:sp>
    </p:spTree>
    <p:extLst>
      <p:ext uri="{BB962C8B-B14F-4D97-AF65-F5344CB8AC3E}">
        <p14:creationId xmlns:p14="http://schemas.microsoft.com/office/powerpoint/2010/main" val="3833595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0E31-B35C-D513-3474-9990DE0CD1C7}"/>
              </a:ext>
            </a:extLst>
          </p:cNvPr>
          <p:cNvSpPr>
            <a:spLocks noGrp="1"/>
          </p:cNvSpPr>
          <p:nvPr>
            <p:ph type="title"/>
          </p:nvPr>
        </p:nvSpPr>
        <p:spPr>
          <a:xfrm>
            <a:off x="0" y="25320"/>
            <a:ext cx="10131425" cy="1456267"/>
          </a:xfrm>
        </p:spPr>
        <p:txBody>
          <a:bodyPr/>
          <a:lstStyle/>
          <a:p>
            <a:r>
              <a:rPr lang="en-IN" dirty="0"/>
              <a:t>  3. HELP DESK</a:t>
            </a:r>
          </a:p>
        </p:txBody>
      </p:sp>
      <p:sp>
        <p:nvSpPr>
          <p:cNvPr id="3" name="Content Placeholder 2">
            <a:extLst>
              <a:ext uri="{FF2B5EF4-FFF2-40B4-BE49-F238E27FC236}">
                <a16:creationId xmlns:a16="http://schemas.microsoft.com/office/drawing/2014/main" id="{2806550A-108F-7E72-79A7-7C409218F253}"/>
              </a:ext>
            </a:extLst>
          </p:cNvPr>
          <p:cNvSpPr>
            <a:spLocks noGrp="1"/>
          </p:cNvSpPr>
          <p:nvPr>
            <p:ph idx="1"/>
          </p:nvPr>
        </p:nvSpPr>
        <p:spPr>
          <a:xfrm>
            <a:off x="737559" y="1227666"/>
            <a:ext cx="8363309" cy="5630333"/>
          </a:xfrm>
        </p:spPr>
        <p:txBody>
          <a:bodyPr>
            <a:normAutofit/>
          </a:bodyPr>
          <a:lstStyle/>
          <a:p>
            <a:r>
              <a:rPr lang="en-IN" dirty="0"/>
              <a:t>Input: User clicks on the help button in the main terminal window</a:t>
            </a:r>
          </a:p>
          <a:p>
            <a:r>
              <a:rPr lang="en-IN" dirty="0"/>
              <a:t>Processing:</a:t>
            </a:r>
          </a:p>
          <a:p>
            <a:pPr lvl="1"/>
            <a:r>
              <a:rPr lang="en-IN" dirty="0"/>
              <a:t>A function </a:t>
            </a:r>
            <a:r>
              <a:rPr lang="en-IN" dirty="0" err="1"/>
              <a:t>help_func</a:t>
            </a:r>
            <a:r>
              <a:rPr lang="en-IN" dirty="0"/>
              <a:t>  is used to toggle between the help and directory mode</a:t>
            </a:r>
          </a:p>
          <a:p>
            <a:pPr lvl="1"/>
            <a:r>
              <a:rPr lang="en-IN" dirty="0"/>
              <a:t>When help button is pressed, </a:t>
            </a:r>
            <a:r>
              <a:rPr lang="en-IN" dirty="0" err="1"/>
              <a:t>help_func</a:t>
            </a:r>
            <a:r>
              <a:rPr lang="en-IN" dirty="0"/>
              <a:t> is called and the mode is switched.</a:t>
            </a:r>
          </a:p>
          <a:p>
            <a:pPr lvl="1"/>
            <a:r>
              <a:rPr lang="en-IN" dirty="0"/>
              <a:t>A dictionary </a:t>
            </a:r>
            <a:r>
              <a:rPr lang="en-IN" dirty="0" err="1"/>
              <a:t>hash_dict</a:t>
            </a:r>
            <a:r>
              <a:rPr lang="en-IN" dirty="0"/>
              <a:t> is present with the types of commands as the key and a list of commands as the value</a:t>
            </a:r>
          </a:p>
          <a:p>
            <a:pPr lvl="1"/>
            <a:r>
              <a:rPr lang="en-IN" dirty="0"/>
              <a:t>A </a:t>
            </a:r>
            <a:r>
              <a:rPr lang="en-IN" dirty="0" err="1"/>
              <a:t>hashmap</a:t>
            </a:r>
            <a:r>
              <a:rPr lang="en-IN" dirty="0"/>
              <a:t> is used to map each command with a string explaining the commands functionality and syntax</a:t>
            </a:r>
          </a:p>
          <a:p>
            <a:pPr lvl="1"/>
            <a:r>
              <a:rPr lang="en-IN" dirty="0"/>
              <a:t>In this </a:t>
            </a:r>
            <a:r>
              <a:rPr lang="en-IN" dirty="0" err="1"/>
              <a:t>hashmap,the</a:t>
            </a:r>
            <a:r>
              <a:rPr lang="en-IN" dirty="0"/>
              <a:t> hash function used is  </a:t>
            </a:r>
            <a:r>
              <a:rPr lang="en-US" b="0" dirty="0" err="1">
                <a:solidFill>
                  <a:srgbClr val="9CDCFE"/>
                </a:solidFill>
                <a:effectLst/>
                <a:latin typeface="Consolas" panose="020B0609020204030204" pitchFamily="49" charset="0"/>
              </a:rPr>
              <a:t>hash_value</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hash_value</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ord</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key</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i</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len</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data</a:t>
            </a:r>
            <a:r>
              <a:rPr lang="en-US" b="0" dirty="0">
                <a:solidFill>
                  <a:srgbClr val="CCCCCC"/>
                </a:solidFill>
                <a:effectLst/>
                <a:latin typeface="Consolas" panose="020B0609020204030204" pitchFamily="49" charset="0"/>
              </a:rPr>
              <a:t>) with initial value of </a:t>
            </a:r>
            <a:r>
              <a:rPr lang="en-US" b="0" dirty="0" err="1">
                <a:solidFill>
                  <a:srgbClr val="CCCCCC"/>
                </a:solidFill>
                <a:effectLst/>
                <a:latin typeface="Consolas" panose="020B0609020204030204" pitchFamily="49" charset="0"/>
              </a:rPr>
              <a:t>hash_value</a:t>
            </a:r>
            <a:r>
              <a:rPr lang="en-US" b="0" dirty="0">
                <a:solidFill>
                  <a:srgbClr val="CCCCCC"/>
                </a:solidFill>
                <a:effectLst/>
                <a:latin typeface="Consolas" panose="020B0609020204030204" pitchFamily="49" charset="0"/>
              </a:rPr>
              <a:t> being 0.</a:t>
            </a:r>
          </a:p>
          <a:p>
            <a:pPr lvl="1"/>
            <a:r>
              <a:rPr lang="en-US" b="0" dirty="0">
                <a:effectLst/>
                <a:ea typeface="Calibri" panose="020F0502020204030204" pitchFamily="34" charset="0"/>
                <a:cs typeface="Calibri" panose="020F0502020204030204" pitchFamily="34" charset="0"/>
              </a:rPr>
              <a:t>When back button is pressed, it calls the </a:t>
            </a:r>
            <a:r>
              <a:rPr lang="en-US" b="0" dirty="0" err="1">
                <a:effectLst/>
                <a:ea typeface="Calibri" panose="020F0502020204030204" pitchFamily="34" charset="0"/>
                <a:cs typeface="Calibri" panose="020F0502020204030204" pitchFamily="34" charset="0"/>
              </a:rPr>
              <a:t>back_func</a:t>
            </a:r>
            <a:r>
              <a:rPr lang="en-US" b="0" dirty="0">
                <a:effectLst/>
                <a:ea typeface="Calibri" panose="020F0502020204030204" pitchFamily="34" charset="0"/>
                <a:cs typeface="Calibri" panose="020F0502020204030204" pitchFamily="34" charset="0"/>
              </a:rPr>
              <a:t> to switch back to the directory mode.</a:t>
            </a:r>
          </a:p>
          <a:p>
            <a:r>
              <a:rPr lang="en-IN" dirty="0"/>
              <a:t>Output: Switches to the help </a:t>
            </a:r>
            <a:r>
              <a:rPr lang="en-IN" dirty="0" err="1"/>
              <a:t>subwindow</a:t>
            </a:r>
            <a:r>
              <a:rPr lang="en-IN" dirty="0"/>
              <a:t> from which user can see the descriptions and syntax of various terminal commands</a:t>
            </a:r>
          </a:p>
        </p:txBody>
      </p:sp>
      <p:pic>
        <p:nvPicPr>
          <p:cNvPr id="5" name="Picture 4">
            <a:extLst>
              <a:ext uri="{FF2B5EF4-FFF2-40B4-BE49-F238E27FC236}">
                <a16:creationId xmlns:a16="http://schemas.microsoft.com/office/drawing/2014/main" id="{12982235-1B61-8FFF-3549-97F3CAAD439B}"/>
              </a:ext>
            </a:extLst>
          </p:cNvPr>
          <p:cNvPicPr>
            <a:picLocks noChangeAspect="1"/>
          </p:cNvPicPr>
          <p:nvPr/>
        </p:nvPicPr>
        <p:blipFill rotWithShape="1">
          <a:blip r:embed="rId2"/>
          <a:srcRect t="5817" r="73505" b="38092"/>
          <a:stretch/>
        </p:blipFill>
        <p:spPr>
          <a:xfrm>
            <a:off x="9441303" y="1550238"/>
            <a:ext cx="2563497" cy="3757523"/>
          </a:xfrm>
          <a:prstGeom prst="rect">
            <a:avLst/>
          </a:prstGeom>
        </p:spPr>
      </p:pic>
      <p:cxnSp>
        <p:nvCxnSpPr>
          <p:cNvPr id="7" name="Straight Connector 6">
            <a:extLst>
              <a:ext uri="{FF2B5EF4-FFF2-40B4-BE49-F238E27FC236}">
                <a16:creationId xmlns:a16="http://schemas.microsoft.com/office/drawing/2014/main" id="{E1E9CBF4-959A-684D-9596-B511AC0C45A4}"/>
              </a:ext>
            </a:extLst>
          </p:cNvPr>
          <p:cNvCxnSpPr>
            <a:cxnSpLocks/>
          </p:cNvCxnSpPr>
          <p:nvPr/>
        </p:nvCxnSpPr>
        <p:spPr>
          <a:xfrm>
            <a:off x="3364302" y="2083285"/>
            <a:ext cx="1112807" cy="0"/>
          </a:xfrm>
          <a:prstGeom prst="line">
            <a:avLst/>
          </a:prstGeom>
          <a:ln>
            <a:solidFill>
              <a:schemeClr val="bg1"/>
            </a:solidFill>
          </a:ln>
          <a:effectLst>
            <a:glow rad="50800">
              <a:srgbClr val="FF0000">
                <a:alpha val="35000"/>
              </a:srgbClr>
            </a:glow>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84C9E5A-D7E1-1C17-26F2-355C389431B6}"/>
              </a:ext>
            </a:extLst>
          </p:cNvPr>
          <p:cNvCxnSpPr>
            <a:cxnSpLocks/>
          </p:cNvCxnSpPr>
          <p:nvPr/>
        </p:nvCxnSpPr>
        <p:spPr>
          <a:xfrm>
            <a:off x="3911088" y="2083285"/>
            <a:ext cx="0" cy="237226"/>
          </a:xfrm>
          <a:prstGeom prst="line">
            <a:avLst/>
          </a:prstGeom>
          <a:ln>
            <a:solidFill>
              <a:schemeClr val="bg1"/>
            </a:solidFill>
          </a:ln>
          <a:effectLst>
            <a:glow rad="50800">
              <a:srgbClr val="FF0000">
                <a:alpha val="35000"/>
              </a:srgb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8A79F10-5C4B-8AEE-5A9C-EFBB2CBB9ED1}"/>
              </a:ext>
            </a:extLst>
          </p:cNvPr>
          <p:cNvCxnSpPr>
            <a:cxnSpLocks/>
          </p:cNvCxnSpPr>
          <p:nvPr/>
        </p:nvCxnSpPr>
        <p:spPr>
          <a:xfrm>
            <a:off x="3911088" y="2320511"/>
            <a:ext cx="5077637" cy="0"/>
          </a:xfrm>
          <a:prstGeom prst="line">
            <a:avLst/>
          </a:prstGeom>
          <a:ln>
            <a:solidFill>
              <a:schemeClr val="bg1"/>
            </a:solidFill>
          </a:ln>
          <a:effectLst>
            <a:glow rad="50800">
              <a:srgbClr val="FF0000">
                <a:alpha val="35000"/>
              </a:srgbClr>
            </a:glo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568A37-A5F8-743B-372D-B496D52C09CF}"/>
              </a:ext>
            </a:extLst>
          </p:cNvPr>
          <p:cNvCxnSpPr>
            <a:cxnSpLocks/>
          </p:cNvCxnSpPr>
          <p:nvPr/>
        </p:nvCxnSpPr>
        <p:spPr>
          <a:xfrm flipH="1">
            <a:off x="8985849" y="2320511"/>
            <a:ext cx="2876" cy="2648304"/>
          </a:xfrm>
          <a:prstGeom prst="line">
            <a:avLst/>
          </a:prstGeom>
          <a:ln>
            <a:solidFill>
              <a:schemeClr val="bg1"/>
            </a:solidFill>
          </a:ln>
          <a:effectLst>
            <a:glow rad="50800">
              <a:srgbClr val="FF0000">
                <a:alpha val="35000"/>
              </a:srgbClr>
            </a:glow>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8E4472-670B-E244-493F-2C71CBCFAE7C}"/>
              </a:ext>
            </a:extLst>
          </p:cNvPr>
          <p:cNvCxnSpPr>
            <a:cxnSpLocks/>
          </p:cNvCxnSpPr>
          <p:nvPr/>
        </p:nvCxnSpPr>
        <p:spPr>
          <a:xfrm>
            <a:off x="8985849" y="5000452"/>
            <a:ext cx="1168571" cy="0"/>
          </a:xfrm>
          <a:prstGeom prst="line">
            <a:avLst/>
          </a:prstGeom>
          <a:ln>
            <a:solidFill>
              <a:schemeClr val="bg1"/>
            </a:solidFill>
          </a:ln>
          <a:effectLst>
            <a:glow rad="50800">
              <a:srgbClr val="FF0000">
                <a:alpha val="35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865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C82C22-902B-999A-FF36-169FD730F97E}"/>
              </a:ext>
            </a:extLst>
          </p:cNvPr>
          <p:cNvPicPr>
            <a:picLocks noChangeAspect="1"/>
          </p:cNvPicPr>
          <p:nvPr/>
        </p:nvPicPr>
        <p:blipFill>
          <a:blip r:embed="rId2"/>
          <a:stretch>
            <a:fillRect/>
          </a:stretch>
        </p:blipFill>
        <p:spPr>
          <a:xfrm>
            <a:off x="1808797" y="505361"/>
            <a:ext cx="8574405" cy="6038313"/>
          </a:xfrm>
          <a:prstGeom prst="rect">
            <a:avLst/>
          </a:prstGeom>
        </p:spPr>
      </p:pic>
    </p:spTree>
    <p:extLst>
      <p:ext uri="{BB962C8B-B14F-4D97-AF65-F5344CB8AC3E}">
        <p14:creationId xmlns:p14="http://schemas.microsoft.com/office/powerpoint/2010/main" val="1016775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7311-78FA-9846-EFDC-75CFBF55549C}"/>
              </a:ext>
            </a:extLst>
          </p:cNvPr>
          <p:cNvSpPr>
            <a:spLocks noGrp="1"/>
          </p:cNvSpPr>
          <p:nvPr>
            <p:ph type="title"/>
          </p:nvPr>
        </p:nvSpPr>
        <p:spPr>
          <a:xfrm>
            <a:off x="533401" y="0"/>
            <a:ext cx="10131425" cy="1456267"/>
          </a:xfrm>
        </p:spPr>
        <p:txBody>
          <a:bodyPr/>
          <a:lstStyle/>
          <a:p>
            <a:r>
              <a:rPr lang="en-IN" dirty="0"/>
              <a:t>4.  FUNCTION SET</a:t>
            </a:r>
          </a:p>
        </p:txBody>
      </p:sp>
      <p:sp>
        <p:nvSpPr>
          <p:cNvPr id="3" name="Content Placeholder 2">
            <a:extLst>
              <a:ext uri="{FF2B5EF4-FFF2-40B4-BE49-F238E27FC236}">
                <a16:creationId xmlns:a16="http://schemas.microsoft.com/office/drawing/2014/main" id="{3BD12DC2-D32C-3FBB-949A-D7BFCE3F6CD6}"/>
              </a:ext>
            </a:extLst>
          </p:cNvPr>
          <p:cNvSpPr>
            <a:spLocks noGrp="1"/>
          </p:cNvSpPr>
          <p:nvPr>
            <p:ph idx="1"/>
          </p:nvPr>
        </p:nvSpPr>
        <p:spPr>
          <a:xfrm>
            <a:off x="685802" y="1133475"/>
            <a:ext cx="9105898" cy="5581650"/>
          </a:xfrm>
        </p:spPr>
        <p:txBody>
          <a:bodyPr>
            <a:normAutofit lnSpcReduction="10000"/>
          </a:bodyPr>
          <a:lstStyle/>
          <a:p>
            <a:pPr>
              <a:lnSpc>
                <a:spcPct val="200000"/>
              </a:lnSpc>
            </a:pPr>
            <a:r>
              <a:rPr lang="en-IN" dirty="0"/>
              <a:t>Besides pre-existing commands, out terminal consists of several custom commands.</a:t>
            </a:r>
          </a:p>
          <a:p>
            <a:pPr>
              <a:lnSpc>
                <a:spcPct val="200000"/>
              </a:lnSpc>
            </a:pPr>
            <a:r>
              <a:rPr lang="en-IN" dirty="0"/>
              <a:t>These functions are defined in hash.py and are implemented using a </a:t>
            </a:r>
            <a:r>
              <a:rPr lang="en-IN" dirty="0" err="1"/>
              <a:t>hashmap</a:t>
            </a:r>
            <a:r>
              <a:rPr lang="en-IN" dirty="0"/>
              <a:t>.</a:t>
            </a:r>
          </a:p>
          <a:p>
            <a:pPr>
              <a:lnSpc>
                <a:spcPct val="200000"/>
              </a:lnSpc>
            </a:pPr>
            <a:r>
              <a:rPr lang="en-IN" dirty="0"/>
              <a:t>A nested list is used to store a string containing the name of the command as well as function itself.</a:t>
            </a:r>
          </a:p>
          <a:p>
            <a:pPr>
              <a:lnSpc>
                <a:spcPct val="200000"/>
              </a:lnSpc>
            </a:pPr>
            <a:r>
              <a:rPr lang="en-IN" dirty="0"/>
              <a:t>This is then stored in a hash map with the key as the name of the command(in string format) and the value as the function</a:t>
            </a:r>
          </a:p>
          <a:p>
            <a:pPr>
              <a:lnSpc>
                <a:spcPct val="200000"/>
              </a:lnSpc>
            </a:pPr>
            <a:r>
              <a:rPr lang="en-IN" dirty="0"/>
              <a:t>We can introduce as many custom commands as we want and add them to the hash map.</a:t>
            </a:r>
          </a:p>
          <a:p>
            <a:pPr>
              <a:lnSpc>
                <a:spcPct val="200000"/>
              </a:lnSpc>
            </a:pPr>
            <a:r>
              <a:rPr lang="en-IN" dirty="0"/>
              <a:t>The current version contains the pre-existing commands along with some prototype custom commands that we have listed in the next slide.</a:t>
            </a:r>
          </a:p>
        </p:txBody>
      </p:sp>
      <p:sp>
        <p:nvSpPr>
          <p:cNvPr id="4" name="Rectangle 3">
            <a:extLst>
              <a:ext uri="{FF2B5EF4-FFF2-40B4-BE49-F238E27FC236}">
                <a16:creationId xmlns:a16="http://schemas.microsoft.com/office/drawing/2014/main" id="{4B695C39-60CA-5175-FCFC-61368D1089CE}"/>
              </a:ext>
            </a:extLst>
          </p:cNvPr>
          <p:cNvSpPr/>
          <p:nvPr/>
        </p:nvSpPr>
        <p:spPr>
          <a:xfrm>
            <a:off x="11024558" y="0"/>
            <a:ext cx="1167442" cy="6858000"/>
          </a:xfrm>
          <a:prstGeom prst="rect">
            <a:avLst/>
          </a:prstGeom>
          <a:solidFill>
            <a:schemeClr val="tx2">
              <a:lumMod val="10000"/>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7754861F-8C2C-FDBB-52CD-0DD398CA5BB3}"/>
              </a:ext>
            </a:extLst>
          </p:cNvPr>
          <p:cNvSpPr txBox="1">
            <a:spLocks/>
          </p:cNvSpPr>
          <p:nvPr/>
        </p:nvSpPr>
        <p:spPr>
          <a:xfrm rot="5400000">
            <a:off x="9934789" y="3030800"/>
            <a:ext cx="3346979" cy="79639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Refer Slide 11</a:t>
            </a:r>
          </a:p>
        </p:txBody>
      </p:sp>
    </p:spTree>
    <p:extLst>
      <p:ext uri="{BB962C8B-B14F-4D97-AF65-F5344CB8AC3E}">
        <p14:creationId xmlns:p14="http://schemas.microsoft.com/office/powerpoint/2010/main" val="130248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B6B0C4A-58E5-74A3-F5FB-33DF65221E83}"/>
              </a:ext>
            </a:extLst>
          </p:cNvPr>
          <p:cNvSpPr txBox="1">
            <a:spLocks/>
          </p:cNvSpPr>
          <p:nvPr/>
        </p:nvSpPr>
        <p:spPr>
          <a:xfrm>
            <a:off x="8971435" y="243647"/>
            <a:ext cx="3240000" cy="5406245"/>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None/>
            </a:pPr>
            <a:r>
              <a:rPr lang="en-IN" b="1" dirty="0"/>
              <a:t>Directory Traversal</a:t>
            </a:r>
          </a:p>
          <a:p>
            <a:pPr marL="0" indent="0" algn="ctr">
              <a:buNone/>
            </a:pPr>
            <a:endParaRPr lang="en-IN" b="1" dirty="0"/>
          </a:p>
          <a:p>
            <a:pPr lvl="1"/>
            <a:r>
              <a:rPr lang="en-IN" u="sng" dirty="0"/>
              <a:t>cd</a:t>
            </a:r>
            <a:r>
              <a:rPr lang="en-IN" dirty="0"/>
              <a:t>: </a:t>
            </a:r>
            <a:r>
              <a:rPr lang="en-US" dirty="0"/>
              <a:t>used to change directories.</a:t>
            </a:r>
          </a:p>
          <a:p>
            <a:pPr lvl="2"/>
            <a:r>
              <a:rPr lang="en-US" dirty="0"/>
              <a:t>Syntax: cd </a:t>
            </a:r>
            <a:r>
              <a:rPr lang="en-US" dirty="0" err="1"/>
              <a:t>directory_name</a:t>
            </a:r>
            <a:endParaRPr lang="en-US" dirty="0"/>
          </a:p>
          <a:p>
            <a:pPr lvl="1"/>
            <a:r>
              <a:rPr lang="en-US" u="sng" dirty="0"/>
              <a:t>mcd</a:t>
            </a:r>
            <a:r>
              <a:rPr lang="en-US" dirty="0"/>
              <a:t>: used to change multiple directories at once</a:t>
            </a:r>
          </a:p>
          <a:p>
            <a:pPr lvl="2"/>
            <a:r>
              <a:rPr lang="en-US" dirty="0"/>
              <a:t>Syntax: mcd directory_1 directory_2 directory_3 </a:t>
            </a:r>
            <a:r>
              <a:rPr lang="en-US" dirty="0" err="1"/>
              <a:t>etc</a:t>
            </a:r>
            <a:endParaRPr lang="en-US" dirty="0"/>
          </a:p>
          <a:p>
            <a:pPr lvl="1"/>
            <a:r>
              <a:rPr lang="en-IN" u="sng" dirty="0"/>
              <a:t>workspace:</a:t>
            </a:r>
            <a:r>
              <a:rPr lang="en-IN" dirty="0"/>
              <a:t> </a:t>
            </a:r>
            <a:r>
              <a:rPr lang="en-US" dirty="0"/>
              <a:t>updates the working directory</a:t>
            </a:r>
          </a:p>
          <a:p>
            <a:pPr lvl="2"/>
            <a:r>
              <a:rPr lang="en-US" dirty="0"/>
              <a:t>Syntax: workspace</a:t>
            </a:r>
          </a:p>
          <a:p>
            <a:pPr lvl="1"/>
            <a:r>
              <a:rPr lang="en-US" u="sng" dirty="0"/>
              <a:t>go</a:t>
            </a:r>
            <a:r>
              <a:rPr lang="en-US" dirty="0"/>
              <a:t>: Can either go one directory back or can go to Home directory</a:t>
            </a:r>
          </a:p>
          <a:p>
            <a:pPr lvl="2"/>
            <a:r>
              <a:rPr lang="en-US" dirty="0"/>
              <a:t>Syntax: go back</a:t>
            </a:r>
          </a:p>
          <a:p>
            <a:pPr lvl="2"/>
            <a:r>
              <a:rPr lang="en-US" dirty="0"/>
              <a:t>Syntax: go home</a:t>
            </a:r>
          </a:p>
        </p:txBody>
      </p:sp>
      <p:sp>
        <p:nvSpPr>
          <p:cNvPr id="5" name="Content Placeholder 2">
            <a:extLst>
              <a:ext uri="{FF2B5EF4-FFF2-40B4-BE49-F238E27FC236}">
                <a16:creationId xmlns:a16="http://schemas.microsoft.com/office/drawing/2014/main" id="{3482800C-33CE-9D82-622E-7F302ADD3C6A}"/>
              </a:ext>
            </a:extLst>
          </p:cNvPr>
          <p:cNvSpPr txBox="1">
            <a:spLocks/>
          </p:cNvSpPr>
          <p:nvPr/>
        </p:nvSpPr>
        <p:spPr>
          <a:xfrm>
            <a:off x="2478136" y="343077"/>
            <a:ext cx="3998280" cy="617184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None/>
            </a:pPr>
            <a:r>
              <a:rPr lang="en-IN" b="1" dirty="0"/>
              <a:t>System Settings</a:t>
            </a:r>
          </a:p>
          <a:p>
            <a:pPr marL="0" indent="0" algn="ctr">
              <a:buNone/>
            </a:pPr>
            <a:endParaRPr lang="en-IN" b="1" dirty="0"/>
          </a:p>
          <a:p>
            <a:pPr lvl="1"/>
            <a:r>
              <a:rPr lang="en-IN" u="sng" dirty="0" err="1"/>
              <a:t>powerplan</a:t>
            </a:r>
            <a:r>
              <a:rPr lang="en-IN" dirty="0"/>
              <a:t>: </a:t>
            </a:r>
            <a:r>
              <a:rPr lang="fr-FR" dirty="0"/>
              <a:t>Changes performance mode</a:t>
            </a:r>
          </a:p>
          <a:p>
            <a:pPr lvl="2"/>
            <a:r>
              <a:rPr lang="fr-FR" dirty="0" err="1"/>
              <a:t>Syntax</a:t>
            </a:r>
            <a:r>
              <a:rPr lang="fr-FR" dirty="0"/>
              <a:t>: </a:t>
            </a:r>
            <a:r>
              <a:rPr lang="fr-FR" dirty="0" err="1"/>
              <a:t>powerplan</a:t>
            </a:r>
            <a:endParaRPr lang="fr-FR" dirty="0"/>
          </a:p>
          <a:p>
            <a:pPr lvl="2"/>
            <a:r>
              <a:rPr lang="en-US" dirty="0"/>
              <a:t>4 options available</a:t>
            </a:r>
          </a:p>
          <a:p>
            <a:pPr lvl="1"/>
            <a:r>
              <a:rPr lang="en-US" u="sng" dirty="0"/>
              <a:t>brightness</a:t>
            </a:r>
            <a:r>
              <a:rPr lang="en-US" dirty="0"/>
              <a:t>: Changes the brightness settings</a:t>
            </a:r>
          </a:p>
          <a:p>
            <a:pPr lvl="2"/>
            <a:r>
              <a:rPr lang="en-US" dirty="0"/>
              <a:t>Syntax: brightness number</a:t>
            </a:r>
          </a:p>
          <a:p>
            <a:pPr lvl="1"/>
            <a:r>
              <a:rPr lang="en-US" u="sng" dirty="0" err="1"/>
              <a:t>changewp</a:t>
            </a:r>
            <a:r>
              <a:rPr lang="en-US" dirty="0"/>
              <a:t>: Changes the wallpaper to specified image</a:t>
            </a:r>
          </a:p>
          <a:p>
            <a:pPr lvl="2"/>
            <a:r>
              <a:rPr lang="en-US" dirty="0"/>
              <a:t>Syntax: </a:t>
            </a:r>
            <a:r>
              <a:rPr lang="en-US" dirty="0" err="1"/>
              <a:t>changwp</a:t>
            </a:r>
            <a:r>
              <a:rPr lang="en-US" dirty="0"/>
              <a:t> pic_name.jpg</a:t>
            </a:r>
          </a:p>
          <a:p>
            <a:pPr lvl="1"/>
            <a:r>
              <a:rPr lang="en-US" u="sng" dirty="0"/>
              <a:t>shutdown</a:t>
            </a:r>
            <a:r>
              <a:rPr lang="en-US" dirty="0"/>
              <a:t>: shuts down the system</a:t>
            </a:r>
          </a:p>
          <a:p>
            <a:pPr lvl="2"/>
            <a:r>
              <a:rPr lang="en-US" dirty="0"/>
              <a:t>Syntax: shutdown</a:t>
            </a:r>
          </a:p>
          <a:p>
            <a:pPr lvl="1"/>
            <a:r>
              <a:rPr lang="en-US" u="sng" dirty="0" err="1"/>
              <a:t>batterysaver</a:t>
            </a:r>
            <a:r>
              <a:rPr lang="en-US" dirty="0"/>
              <a:t>: enters/exits </a:t>
            </a:r>
            <a:r>
              <a:rPr lang="en-US" dirty="0" err="1"/>
              <a:t>batterysaver</a:t>
            </a:r>
            <a:r>
              <a:rPr lang="en-US" dirty="0"/>
              <a:t> mode</a:t>
            </a:r>
          </a:p>
          <a:p>
            <a:pPr lvl="2"/>
            <a:r>
              <a:rPr lang="en-US" dirty="0" err="1"/>
              <a:t>Syntax:batterysaver</a:t>
            </a:r>
            <a:r>
              <a:rPr lang="en-US" dirty="0"/>
              <a:t> on</a:t>
            </a:r>
          </a:p>
          <a:p>
            <a:pPr lvl="2"/>
            <a:r>
              <a:rPr lang="en-US" dirty="0" err="1"/>
              <a:t>Syntax:batterysaver</a:t>
            </a:r>
            <a:r>
              <a:rPr lang="en-US" dirty="0"/>
              <a:t> off</a:t>
            </a:r>
          </a:p>
          <a:p>
            <a:pPr lvl="2"/>
            <a:endParaRPr lang="en-US" dirty="0"/>
          </a:p>
        </p:txBody>
      </p:sp>
      <p:sp>
        <p:nvSpPr>
          <p:cNvPr id="6" name="Content Placeholder 2">
            <a:extLst>
              <a:ext uri="{FF2B5EF4-FFF2-40B4-BE49-F238E27FC236}">
                <a16:creationId xmlns:a16="http://schemas.microsoft.com/office/drawing/2014/main" id="{74FA76D4-0EA3-9B48-0434-C7C9C4794501}"/>
              </a:ext>
            </a:extLst>
          </p:cNvPr>
          <p:cNvSpPr txBox="1">
            <a:spLocks/>
          </p:cNvSpPr>
          <p:nvPr/>
        </p:nvSpPr>
        <p:spPr>
          <a:xfrm>
            <a:off x="6432438" y="167229"/>
            <a:ext cx="2828270" cy="3735238"/>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None/>
            </a:pPr>
            <a:r>
              <a:rPr lang="en-IN" b="1" dirty="0"/>
              <a:t>Coding</a:t>
            </a:r>
          </a:p>
          <a:p>
            <a:pPr marL="0" indent="0" algn="ctr">
              <a:buNone/>
            </a:pPr>
            <a:endParaRPr lang="en-IN" b="1" dirty="0"/>
          </a:p>
          <a:p>
            <a:pPr lvl="1"/>
            <a:r>
              <a:rPr lang="en-IN" u="sng" dirty="0"/>
              <a:t>run</a:t>
            </a:r>
            <a:r>
              <a:rPr lang="en-IN" dirty="0"/>
              <a:t>: </a:t>
            </a:r>
            <a:r>
              <a:rPr lang="en-US" dirty="0"/>
              <a:t>Used to run different types of code files</a:t>
            </a:r>
          </a:p>
          <a:p>
            <a:pPr lvl="2"/>
            <a:r>
              <a:rPr lang="en-US" dirty="0" err="1"/>
              <a:t>Syntax:run</a:t>
            </a:r>
            <a:r>
              <a:rPr lang="en-US" dirty="0"/>
              <a:t> </a:t>
            </a:r>
            <a:r>
              <a:rPr lang="en-US" dirty="0" err="1"/>
              <a:t>file_name.extension</a:t>
            </a:r>
            <a:endParaRPr lang="en-US" dirty="0"/>
          </a:p>
          <a:p>
            <a:pPr lvl="1"/>
            <a:r>
              <a:rPr lang="en-US" u="sng" dirty="0" err="1"/>
              <a:t>ytsearch</a:t>
            </a:r>
            <a:r>
              <a:rPr lang="en-US" dirty="0"/>
              <a:t>: Opens a video in </a:t>
            </a:r>
            <a:r>
              <a:rPr lang="en-US" dirty="0" err="1"/>
              <a:t>youtube</a:t>
            </a:r>
            <a:endParaRPr lang="en-US" dirty="0"/>
          </a:p>
          <a:p>
            <a:pPr lvl="2"/>
            <a:r>
              <a:rPr lang="en-US" dirty="0" err="1"/>
              <a:t>Syntax:ytsearch</a:t>
            </a:r>
            <a:r>
              <a:rPr lang="en-US" dirty="0"/>
              <a:t> "</a:t>
            </a:r>
            <a:r>
              <a:rPr lang="en-US" dirty="0" err="1"/>
              <a:t>channel_name</a:t>
            </a:r>
            <a:r>
              <a:rPr lang="en-US" dirty="0"/>
              <a:t>" limit</a:t>
            </a:r>
          </a:p>
        </p:txBody>
      </p:sp>
      <p:sp>
        <p:nvSpPr>
          <p:cNvPr id="7" name="Content Placeholder 2">
            <a:extLst>
              <a:ext uri="{FF2B5EF4-FFF2-40B4-BE49-F238E27FC236}">
                <a16:creationId xmlns:a16="http://schemas.microsoft.com/office/drawing/2014/main" id="{102B6EF9-9F77-B16C-DF31-1F47A8FF515E}"/>
              </a:ext>
            </a:extLst>
          </p:cNvPr>
          <p:cNvSpPr txBox="1">
            <a:spLocks/>
          </p:cNvSpPr>
          <p:nvPr/>
        </p:nvSpPr>
        <p:spPr>
          <a:xfrm>
            <a:off x="-16883" y="-34507"/>
            <a:ext cx="2733674" cy="465503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None/>
            </a:pPr>
            <a:r>
              <a:rPr lang="en-IN" b="1" dirty="0"/>
              <a:t>Terminal Customization</a:t>
            </a:r>
          </a:p>
          <a:p>
            <a:pPr marL="0" indent="0" algn="ctr">
              <a:buNone/>
            </a:pPr>
            <a:endParaRPr lang="en-IN" b="1" dirty="0"/>
          </a:p>
          <a:p>
            <a:pPr lvl="1"/>
            <a:r>
              <a:rPr lang="en-IN" u="sng" dirty="0"/>
              <a:t>alias</a:t>
            </a:r>
            <a:r>
              <a:rPr lang="en-IN" dirty="0"/>
              <a:t>: </a:t>
            </a:r>
            <a:r>
              <a:rPr lang="en-US" dirty="0"/>
              <a:t>aliases a given command as per users wishes</a:t>
            </a:r>
          </a:p>
          <a:p>
            <a:pPr lvl="2"/>
            <a:r>
              <a:rPr lang="en-US" dirty="0" err="1"/>
              <a:t>Syntax:alias</a:t>
            </a:r>
            <a:r>
              <a:rPr lang="en-US" dirty="0"/>
              <a:t> </a:t>
            </a:r>
            <a:r>
              <a:rPr lang="en-US" dirty="0" err="1"/>
              <a:t>new_command_name</a:t>
            </a:r>
            <a:r>
              <a:rPr lang="en-US" u="sng" dirty="0" err="1"/>
              <a:t>ytsearch</a:t>
            </a:r>
            <a:r>
              <a:rPr lang="en-US" dirty="0"/>
              <a:t>: Opens a video in </a:t>
            </a:r>
            <a:r>
              <a:rPr lang="en-US" dirty="0" err="1"/>
              <a:t>youtube</a:t>
            </a:r>
            <a:endParaRPr lang="en-US" dirty="0"/>
          </a:p>
          <a:p>
            <a:pPr lvl="1"/>
            <a:r>
              <a:rPr lang="en-IN" u="sng" dirty="0"/>
              <a:t>unalias</a:t>
            </a:r>
            <a:r>
              <a:rPr lang="en-IN" dirty="0"/>
              <a:t>: </a:t>
            </a:r>
            <a:r>
              <a:rPr lang="en-US" dirty="0"/>
              <a:t>removes the given alias.</a:t>
            </a:r>
          </a:p>
          <a:p>
            <a:pPr lvl="2"/>
            <a:r>
              <a:rPr lang="en-US" dirty="0" err="1"/>
              <a:t>Synatx</a:t>
            </a:r>
            <a:r>
              <a:rPr lang="en-US" dirty="0"/>
              <a:t>: unalias </a:t>
            </a:r>
            <a:r>
              <a:rPr lang="en-US" dirty="0" err="1"/>
              <a:t>alias_name</a:t>
            </a:r>
            <a:endParaRPr lang="en-US" dirty="0"/>
          </a:p>
        </p:txBody>
      </p:sp>
      <p:cxnSp>
        <p:nvCxnSpPr>
          <p:cNvPr id="9" name="Straight Connector 8">
            <a:extLst>
              <a:ext uri="{FF2B5EF4-FFF2-40B4-BE49-F238E27FC236}">
                <a16:creationId xmlns:a16="http://schemas.microsoft.com/office/drawing/2014/main" id="{B8ED1325-DCA5-559A-9C74-7BF90B9B7139}"/>
              </a:ext>
            </a:extLst>
          </p:cNvPr>
          <p:cNvCxnSpPr>
            <a:cxnSpLocks/>
          </p:cNvCxnSpPr>
          <p:nvPr/>
        </p:nvCxnSpPr>
        <p:spPr>
          <a:xfrm>
            <a:off x="6622215" y="0"/>
            <a:ext cx="0" cy="6858000"/>
          </a:xfrm>
          <a:prstGeom prst="line">
            <a:avLst/>
          </a:prstGeom>
          <a:ln>
            <a:solidFill>
              <a:schemeClr val="bg1"/>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5B0AB6-EEE2-5411-D806-0F45B09DD56F}"/>
              </a:ext>
            </a:extLst>
          </p:cNvPr>
          <p:cNvCxnSpPr>
            <a:cxnSpLocks/>
          </p:cNvCxnSpPr>
          <p:nvPr/>
        </p:nvCxnSpPr>
        <p:spPr>
          <a:xfrm>
            <a:off x="9260708" y="-3"/>
            <a:ext cx="0" cy="6858000"/>
          </a:xfrm>
          <a:prstGeom prst="line">
            <a:avLst/>
          </a:prstGeom>
          <a:ln>
            <a:solidFill>
              <a:schemeClr val="bg1"/>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ACDBCC7-5CA9-DDDB-C484-6EDFC06C2582}"/>
              </a:ext>
            </a:extLst>
          </p:cNvPr>
          <p:cNvCxnSpPr>
            <a:cxnSpLocks/>
          </p:cNvCxnSpPr>
          <p:nvPr/>
        </p:nvCxnSpPr>
        <p:spPr>
          <a:xfrm>
            <a:off x="2806464" y="-3"/>
            <a:ext cx="0" cy="6858000"/>
          </a:xfrm>
          <a:prstGeom prst="line">
            <a:avLst/>
          </a:prstGeom>
          <a:ln>
            <a:solidFill>
              <a:schemeClr val="bg1"/>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574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A1E2-3907-D239-5F81-A1FF7F3A67C1}"/>
              </a:ext>
            </a:extLst>
          </p:cNvPr>
          <p:cNvSpPr>
            <a:spLocks noGrp="1"/>
          </p:cNvSpPr>
          <p:nvPr>
            <p:ph type="title"/>
          </p:nvPr>
        </p:nvSpPr>
        <p:spPr>
          <a:xfrm>
            <a:off x="0" y="0"/>
            <a:ext cx="10131425" cy="1456267"/>
          </a:xfrm>
        </p:spPr>
        <p:txBody>
          <a:bodyPr/>
          <a:lstStyle/>
          <a:p>
            <a:r>
              <a:rPr lang="en-IN" dirty="0"/>
              <a:t>  5. History</a:t>
            </a:r>
          </a:p>
        </p:txBody>
      </p:sp>
      <p:sp>
        <p:nvSpPr>
          <p:cNvPr id="4" name="Content Placeholder 2">
            <a:extLst>
              <a:ext uri="{FF2B5EF4-FFF2-40B4-BE49-F238E27FC236}">
                <a16:creationId xmlns:a16="http://schemas.microsoft.com/office/drawing/2014/main" id="{1D827F2C-753F-A892-2886-E50305508EA1}"/>
              </a:ext>
            </a:extLst>
          </p:cNvPr>
          <p:cNvSpPr txBox="1">
            <a:spLocks/>
          </p:cNvSpPr>
          <p:nvPr/>
        </p:nvSpPr>
        <p:spPr>
          <a:xfrm>
            <a:off x="152400" y="1456268"/>
            <a:ext cx="6757357" cy="484101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IN" b="1" dirty="0"/>
              <a:t>Input</a:t>
            </a:r>
          </a:p>
          <a:p>
            <a:pPr lvl="1"/>
            <a:r>
              <a:rPr lang="en-IN" dirty="0"/>
              <a:t>The user when in command line, may press the up key to easily navigate through previously used(next) commands.</a:t>
            </a:r>
          </a:p>
          <a:p>
            <a:r>
              <a:rPr lang="en-IN" b="1" dirty="0"/>
              <a:t>Processing</a:t>
            </a:r>
          </a:p>
          <a:p>
            <a:pPr lvl="1"/>
            <a:r>
              <a:rPr lang="en-IN" dirty="0"/>
              <a:t>We have used the bind() method from the CTK library to bind the up key to access the </a:t>
            </a:r>
            <a:r>
              <a:rPr lang="en-IN" dirty="0" err="1"/>
              <a:t>up_cycle</a:t>
            </a:r>
            <a:r>
              <a:rPr lang="en-IN" dirty="0"/>
              <a:t> function.</a:t>
            </a:r>
          </a:p>
          <a:p>
            <a:pPr lvl="1"/>
            <a:r>
              <a:rPr lang="en-IN" dirty="0"/>
              <a:t>The commands entered are stored in circular queue in sequential order so that the commands can be extracted in the same order as they were entered (using dequeue).</a:t>
            </a:r>
          </a:p>
          <a:p>
            <a:pPr lvl="1"/>
            <a:r>
              <a:rPr lang="en-IN" dirty="0"/>
              <a:t>Since it is a circular queue, we can rotate back to the latest command.</a:t>
            </a:r>
          </a:p>
          <a:p>
            <a:r>
              <a:rPr lang="en-IN" b="1" dirty="0"/>
              <a:t>Output</a:t>
            </a:r>
          </a:p>
          <a:p>
            <a:pPr lvl="1"/>
            <a:r>
              <a:rPr lang="en-IN" dirty="0"/>
              <a:t>Returns the working directory and the command entered at the time instance to the command line bar.</a:t>
            </a:r>
          </a:p>
        </p:txBody>
      </p:sp>
      <p:sp>
        <p:nvSpPr>
          <p:cNvPr id="5" name="TextBox 4">
            <a:extLst>
              <a:ext uri="{FF2B5EF4-FFF2-40B4-BE49-F238E27FC236}">
                <a16:creationId xmlns:a16="http://schemas.microsoft.com/office/drawing/2014/main" id="{D2A4D19D-F559-90D4-31BC-FD25DF5CD5D5}"/>
              </a:ext>
            </a:extLst>
          </p:cNvPr>
          <p:cNvSpPr txBox="1"/>
          <p:nvPr/>
        </p:nvSpPr>
        <p:spPr>
          <a:xfrm>
            <a:off x="4529137" y="1086935"/>
            <a:ext cx="3133725" cy="584775"/>
          </a:xfrm>
          <a:prstGeom prst="rect">
            <a:avLst/>
          </a:prstGeom>
          <a:noFill/>
        </p:spPr>
        <p:txBody>
          <a:bodyPr wrap="square" rtlCol="0">
            <a:spAutoFit/>
          </a:bodyPr>
          <a:lstStyle/>
          <a:p>
            <a:pPr algn="ctr"/>
            <a:r>
              <a:rPr lang="en-IN" sz="3200" dirty="0"/>
              <a:t>Command Recall</a:t>
            </a:r>
          </a:p>
        </p:txBody>
      </p:sp>
      <p:pic>
        <p:nvPicPr>
          <p:cNvPr id="5122" name="Picture 2">
            <a:extLst>
              <a:ext uri="{FF2B5EF4-FFF2-40B4-BE49-F238E27FC236}">
                <a16:creationId xmlns:a16="http://schemas.microsoft.com/office/drawing/2014/main" id="{21FC40C1-319B-57C8-8022-A0F01493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477" y="2006481"/>
            <a:ext cx="4036362" cy="429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41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1353DD-7218-D4CE-8246-692323BE32E8}"/>
              </a:ext>
            </a:extLst>
          </p:cNvPr>
          <p:cNvPicPr>
            <a:picLocks noChangeAspect="1"/>
          </p:cNvPicPr>
          <p:nvPr/>
        </p:nvPicPr>
        <p:blipFill rotWithShape="1">
          <a:blip r:embed="rId2"/>
          <a:srcRect l="25728" t="3781" r="303" b="25673"/>
          <a:stretch/>
        </p:blipFill>
        <p:spPr>
          <a:xfrm>
            <a:off x="6219826" y="1937326"/>
            <a:ext cx="5729304" cy="3790950"/>
          </a:xfrm>
          <a:prstGeom prst="rect">
            <a:avLst/>
          </a:prstGeom>
        </p:spPr>
      </p:pic>
      <p:sp>
        <p:nvSpPr>
          <p:cNvPr id="5" name="TextBox 4">
            <a:extLst>
              <a:ext uri="{FF2B5EF4-FFF2-40B4-BE49-F238E27FC236}">
                <a16:creationId xmlns:a16="http://schemas.microsoft.com/office/drawing/2014/main" id="{60DE8F36-7692-D80E-A0E3-96A9F26FE6FD}"/>
              </a:ext>
            </a:extLst>
          </p:cNvPr>
          <p:cNvSpPr txBox="1"/>
          <p:nvPr/>
        </p:nvSpPr>
        <p:spPr>
          <a:xfrm>
            <a:off x="4629150" y="482084"/>
            <a:ext cx="2933700" cy="584775"/>
          </a:xfrm>
          <a:prstGeom prst="rect">
            <a:avLst/>
          </a:prstGeom>
          <a:noFill/>
        </p:spPr>
        <p:txBody>
          <a:bodyPr wrap="square" rtlCol="0">
            <a:spAutoFit/>
          </a:bodyPr>
          <a:lstStyle/>
          <a:p>
            <a:pPr algn="ctr"/>
            <a:r>
              <a:rPr lang="en-IN" sz="3200" dirty="0"/>
              <a:t>History Panel</a:t>
            </a:r>
          </a:p>
        </p:txBody>
      </p:sp>
      <p:sp>
        <p:nvSpPr>
          <p:cNvPr id="6" name="Content Placeholder 2">
            <a:extLst>
              <a:ext uri="{FF2B5EF4-FFF2-40B4-BE49-F238E27FC236}">
                <a16:creationId xmlns:a16="http://schemas.microsoft.com/office/drawing/2014/main" id="{367A5E02-6B1D-F749-1E07-DE8D685A517B}"/>
              </a:ext>
            </a:extLst>
          </p:cNvPr>
          <p:cNvSpPr>
            <a:spLocks noGrp="1"/>
          </p:cNvSpPr>
          <p:nvPr>
            <p:ph idx="1"/>
          </p:nvPr>
        </p:nvSpPr>
        <p:spPr>
          <a:xfrm>
            <a:off x="514350" y="1251466"/>
            <a:ext cx="5457826" cy="5282684"/>
          </a:xfrm>
        </p:spPr>
        <p:txBody>
          <a:bodyPr>
            <a:normAutofit/>
          </a:bodyPr>
          <a:lstStyle/>
          <a:p>
            <a:r>
              <a:rPr lang="en-IN" b="1" dirty="0"/>
              <a:t>Input</a:t>
            </a:r>
          </a:p>
          <a:p>
            <a:pPr lvl="1"/>
            <a:r>
              <a:rPr lang="en-IN" dirty="0"/>
              <a:t>User has the option to switch from the terminal window to the history panel by clicking the “HISTORY” panel.</a:t>
            </a:r>
          </a:p>
          <a:p>
            <a:r>
              <a:rPr lang="en-IN" b="1" dirty="0"/>
              <a:t>Processing</a:t>
            </a:r>
          </a:p>
          <a:p>
            <a:pPr lvl="1"/>
            <a:r>
              <a:rPr lang="en-IN" dirty="0"/>
              <a:t>Using the </a:t>
            </a:r>
            <a:r>
              <a:rPr lang="en-IN" dirty="0" err="1"/>
              <a:t>CTkTextbox</a:t>
            </a:r>
            <a:r>
              <a:rPr lang="en-IN" dirty="0"/>
              <a:t> class from the CTK library, a panel window </a:t>
            </a:r>
            <a:r>
              <a:rPr lang="en-IN" dirty="0" err="1"/>
              <a:t>historybox</a:t>
            </a:r>
            <a:r>
              <a:rPr lang="en-IN" dirty="0"/>
              <a:t> is created. </a:t>
            </a:r>
          </a:p>
          <a:p>
            <a:pPr lvl="1"/>
            <a:r>
              <a:rPr lang="en-IN" dirty="0"/>
              <a:t>Each command when run, gets appended to an array.</a:t>
            </a:r>
          </a:p>
          <a:p>
            <a:pPr lvl="1"/>
            <a:r>
              <a:rPr lang="en-IN" dirty="0"/>
              <a:t>The array is stored in a line-by-line format in the </a:t>
            </a:r>
            <a:r>
              <a:rPr lang="en-IN" dirty="0" err="1"/>
              <a:t>historybox</a:t>
            </a:r>
            <a:r>
              <a:rPr lang="en-IN" dirty="0"/>
              <a:t> window.</a:t>
            </a:r>
          </a:p>
          <a:p>
            <a:r>
              <a:rPr lang="en-IN" b="1" dirty="0"/>
              <a:t>Output</a:t>
            </a:r>
          </a:p>
          <a:p>
            <a:pPr lvl="1"/>
            <a:r>
              <a:rPr lang="en-IN" dirty="0"/>
              <a:t>The </a:t>
            </a:r>
            <a:r>
              <a:rPr lang="en-IN" dirty="0" err="1"/>
              <a:t>historybox</a:t>
            </a:r>
            <a:r>
              <a:rPr lang="en-IN" dirty="0"/>
              <a:t> contents are displayed in the history panel.</a:t>
            </a:r>
          </a:p>
          <a:p>
            <a:pPr lvl="1"/>
            <a:r>
              <a:rPr lang="en-IN" dirty="0"/>
              <a:t>The command line history is displayed in the original order.</a:t>
            </a:r>
          </a:p>
        </p:txBody>
      </p:sp>
    </p:spTree>
    <p:extLst>
      <p:ext uri="{BB962C8B-B14F-4D97-AF65-F5344CB8AC3E}">
        <p14:creationId xmlns:p14="http://schemas.microsoft.com/office/powerpoint/2010/main" val="966336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A6A3-E678-B343-B83D-0730983F8484}"/>
              </a:ext>
            </a:extLst>
          </p:cNvPr>
          <p:cNvSpPr>
            <a:spLocks noGrp="1"/>
          </p:cNvSpPr>
          <p:nvPr>
            <p:ph type="title"/>
          </p:nvPr>
        </p:nvSpPr>
        <p:spPr>
          <a:xfrm>
            <a:off x="0" y="0"/>
            <a:ext cx="10131425" cy="1456267"/>
          </a:xfrm>
        </p:spPr>
        <p:txBody>
          <a:bodyPr/>
          <a:lstStyle/>
          <a:p>
            <a:r>
              <a:rPr lang="en-IN" dirty="0"/>
              <a:t>  6. PERFORMANCE METRICS</a:t>
            </a:r>
          </a:p>
        </p:txBody>
      </p:sp>
      <p:sp>
        <p:nvSpPr>
          <p:cNvPr id="3" name="Content Placeholder 2">
            <a:extLst>
              <a:ext uri="{FF2B5EF4-FFF2-40B4-BE49-F238E27FC236}">
                <a16:creationId xmlns:a16="http://schemas.microsoft.com/office/drawing/2014/main" id="{EE4AEB17-95EF-994F-3020-92FF4E5AD2E1}"/>
              </a:ext>
            </a:extLst>
          </p:cNvPr>
          <p:cNvSpPr>
            <a:spLocks noGrp="1"/>
          </p:cNvSpPr>
          <p:nvPr>
            <p:ph idx="1"/>
          </p:nvPr>
        </p:nvSpPr>
        <p:spPr>
          <a:xfrm>
            <a:off x="711681" y="1083732"/>
            <a:ext cx="10459527" cy="4319118"/>
          </a:xfrm>
        </p:spPr>
        <p:txBody>
          <a:bodyPr>
            <a:normAutofit/>
          </a:bodyPr>
          <a:lstStyle/>
          <a:p>
            <a:r>
              <a:rPr lang="en-IN" dirty="0"/>
              <a:t>The Class </a:t>
            </a:r>
            <a:r>
              <a:rPr lang="en-IN" dirty="0" err="1"/>
              <a:t>CTkTextbox</a:t>
            </a:r>
            <a:r>
              <a:rPr lang="en-IN" dirty="0"/>
              <a:t> is used to create two textboxes; one for CPU utilisation, and one for memory utilisation. They are placed in the main terminal window.</a:t>
            </a:r>
          </a:p>
          <a:p>
            <a:r>
              <a:rPr lang="en-IN" dirty="0"/>
              <a:t>The </a:t>
            </a:r>
            <a:r>
              <a:rPr lang="en-IN" dirty="0" err="1"/>
              <a:t>cpu_progressbar</a:t>
            </a:r>
            <a:r>
              <a:rPr lang="en-IN" dirty="0"/>
              <a:t> and the </a:t>
            </a:r>
            <a:r>
              <a:rPr lang="en-IN" dirty="0" err="1"/>
              <a:t>mem_progressbar</a:t>
            </a:r>
            <a:r>
              <a:rPr lang="en-IN" dirty="0"/>
              <a:t> are created as </a:t>
            </a:r>
            <a:r>
              <a:rPr lang="en-IN" dirty="0" err="1"/>
              <a:t>CTkProgressBar</a:t>
            </a:r>
            <a:r>
              <a:rPr lang="en-IN" dirty="0"/>
              <a:t> classes.</a:t>
            </a:r>
          </a:p>
          <a:p>
            <a:r>
              <a:rPr lang="en-IN" dirty="0"/>
              <a:t>Using the Thread class from the threading module, we call the </a:t>
            </a:r>
            <a:r>
              <a:rPr lang="en-IN" dirty="0" err="1"/>
              <a:t>update_cpu_progress</a:t>
            </a:r>
            <a:r>
              <a:rPr lang="en-IN" dirty="0"/>
              <a:t> and the </a:t>
            </a:r>
            <a:r>
              <a:rPr lang="en-IN" dirty="0" err="1"/>
              <a:t>update_mem_progress</a:t>
            </a:r>
            <a:r>
              <a:rPr lang="en-IN" dirty="0"/>
              <a:t> functions concurrently and to be constantly running.</a:t>
            </a:r>
          </a:p>
          <a:p>
            <a:pPr lvl="1"/>
            <a:r>
              <a:rPr lang="en-IN" dirty="0" err="1"/>
              <a:t>update_mem_progress</a:t>
            </a:r>
            <a:r>
              <a:rPr lang="en-IN" dirty="0"/>
              <a:t>():</a:t>
            </a:r>
          </a:p>
          <a:p>
            <a:pPr lvl="2"/>
            <a:r>
              <a:rPr lang="en-IN" dirty="0"/>
              <a:t>The memory performance is captured using the </a:t>
            </a:r>
            <a:r>
              <a:rPr lang="en-IN" dirty="0" err="1"/>
              <a:t>virtual_memory</a:t>
            </a:r>
            <a:r>
              <a:rPr lang="en-IN" dirty="0"/>
              <a:t> method of the </a:t>
            </a:r>
            <a:r>
              <a:rPr lang="en-IN" dirty="0" err="1"/>
              <a:t>psutil</a:t>
            </a:r>
            <a:r>
              <a:rPr lang="en-IN" dirty="0"/>
              <a:t> module.</a:t>
            </a:r>
          </a:p>
          <a:p>
            <a:pPr lvl="2"/>
            <a:r>
              <a:rPr lang="en-IN" dirty="0"/>
              <a:t>This is displayed in the </a:t>
            </a:r>
            <a:r>
              <a:rPr lang="en-IN" dirty="0" err="1"/>
              <a:t>mem_progressbar</a:t>
            </a:r>
            <a:r>
              <a:rPr lang="en-IN" dirty="0"/>
              <a:t> in the terminal window.</a:t>
            </a:r>
          </a:p>
          <a:p>
            <a:pPr lvl="1"/>
            <a:r>
              <a:rPr lang="en-IN" dirty="0" err="1"/>
              <a:t>update_cpu_progress</a:t>
            </a:r>
            <a:r>
              <a:rPr lang="en-IN" dirty="0"/>
              <a:t>():</a:t>
            </a:r>
          </a:p>
          <a:p>
            <a:pPr lvl="2"/>
            <a:r>
              <a:rPr lang="en-IN" dirty="0"/>
              <a:t>The CPU performance is captured using the </a:t>
            </a:r>
            <a:r>
              <a:rPr lang="en-IN" dirty="0" err="1"/>
              <a:t>cpu_percent</a:t>
            </a:r>
            <a:r>
              <a:rPr lang="en-IN" dirty="0"/>
              <a:t> method of the </a:t>
            </a:r>
            <a:r>
              <a:rPr lang="en-IN" dirty="0" err="1"/>
              <a:t>psutil</a:t>
            </a:r>
            <a:r>
              <a:rPr lang="en-IN" dirty="0"/>
              <a:t> module.</a:t>
            </a:r>
          </a:p>
          <a:p>
            <a:pPr lvl="2"/>
            <a:r>
              <a:rPr lang="en-IN" dirty="0"/>
              <a:t>This is displayed in the </a:t>
            </a:r>
            <a:r>
              <a:rPr lang="en-IN" dirty="0" err="1"/>
              <a:t>cpu_progressbar</a:t>
            </a:r>
            <a:r>
              <a:rPr lang="en-IN" dirty="0"/>
              <a:t> in the terminal window.</a:t>
            </a:r>
          </a:p>
        </p:txBody>
      </p:sp>
      <p:pic>
        <p:nvPicPr>
          <p:cNvPr id="4" name="Picture 3">
            <a:extLst>
              <a:ext uri="{FF2B5EF4-FFF2-40B4-BE49-F238E27FC236}">
                <a16:creationId xmlns:a16="http://schemas.microsoft.com/office/drawing/2014/main" id="{D3533BF5-A959-3E5A-E10B-6DA695C19C55}"/>
              </a:ext>
            </a:extLst>
          </p:cNvPr>
          <p:cNvPicPr>
            <a:picLocks noChangeAspect="1"/>
          </p:cNvPicPr>
          <p:nvPr/>
        </p:nvPicPr>
        <p:blipFill rotWithShape="1">
          <a:blip r:embed="rId2"/>
          <a:srcRect t="74263" b="554"/>
          <a:stretch/>
        </p:blipFill>
        <p:spPr>
          <a:xfrm>
            <a:off x="711681" y="5627137"/>
            <a:ext cx="6370358" cy="1112984"/>
          </a:xfrm>
          <a:prstGeom prst="rect">
            <a:avLst/>
          </a:prstGeom>
        </p:spPr>
      </p:pic>
      <p:cxnSp>
        <p:nvCxnSpPr>
          <p:cNvPr id="5" name="Straight Connector 4">
            <a:extLst>
              <a:ext uri="{FF2B5EF4-FFF2-40B4-BE49-F238E27FC236}">
                <a16:creationId xmlns:a16="http://schemas.microsoft.com/office/drawing/2014/main" id="{095204CD-FC00-15D0-F638-62A61020124E}"/>
              </a:ext>
            </a:extLst>
          </p:cNvPr>
          <p:cNvCxnSpPr>
            <a:cxnSpLocks/>
          </p:cNvCxnSpPr>
          <p:nvPr/>
        </p:nvCxnSpPr>
        <p:spPr>
          <a:xfrm>
            <a:off x="3738560" y="3269417"/>
            <a:ext cx="6337091" cy="0"/>
          </a:xfrm>
          <a:prstGeom prst="line">
            <a:avLst/>
          </a:prstGeom>
          <a:ln>
            <a:solidFill>
              <a:schemeClr val="bg1"/>
            </a:solidFill>
          </a:ln>
          <a:effectLst>
            <a:glow rad="50800">
              <a:srgbClr val="FF0000">
                <a:alpha val="35000"/>
              </a:srgbClr>
            </a:glo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2B865F8-33BC-2143-6134-E7873E522CA4}"/>
              </a:ext>
            </a:extLst>
          </p:cNvPr>
          <p:cNvCxnSpPr>
            <a:cxnSpLocks/>
          </p:cNvCxnSpPr>
          <p:nvPr/>
        </p:nvCxnSpPr>
        <p:spPr>
          <a:xfrm>
            <a:off x="10075651" y="3269417"/>
            <a:ext cx="0" cy="3019245"/>
          </a:xfrm>
          <a:prstGeom prst="line">
            <a:avLst/>
          </a:prstGeom>
          <a:ln>
            <a:solidFill>
              <a:schemeClr val="bg1"/>
            </a:solidFill>
          </a:ln>
          <a:effectLst>
            <a:glow rad="50800">
              <a:srgbClr val="FF0000">
                <a:alpha val="35000"/>
              </a:srgbClr>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8D1C82-3081-7D54-6F16-7C18E22D788E}"/>
              </a:ext>
            </a:extLst>
          </p:cNvPr>
          <p:cNvCxnSpPr>
            <a:cxnSpLocks/>
          </p:cNvCxnSpPr>
          <p:nvPr/>
        </p:nvCxnSpPr>
        <p:spPr>
          <a:xfrm>
            <a:off x="6961517" y="6288662"/>
            <a:ext cx="3114134" cy="0"/>
          </a:xfrm>
          <a:prstGeom prst="line">
            <a:avLst/>
          </a:prstGeom>
          <a:ln>
            <a:solidFill>
              <a:schemeClr val="bg1"/>
            </a:solidFill>
          </a:ln>
          <a:effectLst>
            <a:glow rad="50800">
              <a:srgbClr val="FF0000">
                <a:alpha val="35000"/>
              </a:srgb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B4451A-0DDF-7383-2C46-5EABBBE3B3F7}"/>
              </a:ext>
            </a:extLst>
          </p:cNvPr>
          <p:cNvCxnSpPr>
            <a:cxnSpLocks/>
          </p:cNvCxnSpPr>
          <p:nvPr/>
        </p:nvCxnSpPr>
        <p:spPr>
          <a:xfrm>
            <a:off x="1291085" y="4449719"/>
            <a:ext cx="0" cy="1312726"/>
          </a:xfrm>
          <a:prstGeom prst="line">
            <a:avLst/>
          </a:prstGeom>
          <a:ln>
            <a:solidFill>
              <a:schemeClr val="bg1"/>
            </a:solidFill>
          </a:ln>
          <a:effectLst>
            <a:glow rad="50800">
              <a:srgbClr val="FF0000">
                <a:alpha val="35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461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98C9-BC7E-2884-F0F6-622351461573}"/>
              </a:ext>
            </a:extLst>
          </p:cNvPr>
          <p:cNvSpPr>
            <a:spLocks noGrp="1"/>
          </p:cNvSpPr>
          <p:nvPr>
            <p:ph type="title"/>
          </p:nvPr>
        </p:nvSpPr>
        <p:spPr>
          <a:xfrm>
            <a:off x="0" y="0"/>
            <a:ext cx="10131425" cy="1456267"/>
          </a:xfrm>
        </p:spPr>
        <p:txBody>
          <a:bodyPr/>
          <a:lstStyle/>
          <a:p>
            <a:r>
              <a:rPr lang="en-IN" dirty="0"/>
              <a:t>  7. Toggles</a:t>
            </a:r>
          </a:p>
        </p:txBody>
      </p:sp>
      <p:sp>
        <p:nvSpPr>
          <p:cNvPr id="3" name="Content Placeholder 2">
            <a:extLst>
              <a:ext uri="{FF2B5EF4-FFF2-40B4-BE49-F238E27FC236}">
                <a16:creationId xmlns:a16="http://schemas.microsoft.com/office/drawing/2014/main" id="{6B26A160-F11B-703F-0CA2-E525C42258EF}"/>
              </a:ext>
            </a:extLst>
          </p:cNvPr>
          <p:cNvSpPr>
            <a:spLocks noGrp="1"/>
          </p:cNvSpPr>
          <p:nvPr>
            <p:ph idx="1"/>
          </p:nvPr>
        </p:nvSpPr>
        <p:spPr>
          <a:xfrm>
            <a:off x="495302" y="2860146"/>
            <a:ext cx="6743698" cy="3816879"/>
          </a:xfrm>
          <a:effectLst>
            <a:glow>
              <a:schemeClr val="tx1"/>
            </a:glow>
          </a:effectLst>
        </p:spPr>
        <p:txBody>
          <a:bodyPr>
            <a:normAutofit/>
          </a:bodyPr>
          <a:lstStyle/>
          <a:p>
            <a:r>
              <a:rPr lang="en-IN" b="1" dirty="0"/>
              <a:t>Process</a:t>
            </a:r>
          </a:p>
          <a:p>
            <a:pPr lvl="1"/>
            <a:r>
              <a:rPr lang="en-IN" dirty="0" err="1"/>
              <a:t>CTkSwitch</a:t>
            </a:r>
            <a:r>
              <a:rPr lang="en-IN" dirty="0"/>
              <a:t> class is used to create the switches Dark Mode and Directory Mode (Dark mode is on by default) and the toggles are places below the sidebar on the left and is referred to </a:t>
            </a:r>
            <a:r>
              <a:rPr lang="en-IN" dirty="0" err="1"/>
              <a:t>switch_appmode</a:t>
            </a:r>
            <a:r>
              <a:rPr lang="en-IN" dirty="0"/>
              <a:t>() and </a:t>
            </a:r>
            <a:r>
              <a:rPr lang="en-IN" dirty="0" err="1"/>
              <a:t>switch_dirmode</a:t>
            </a:r>
            <a:r>
              <a:rPr lang="en-IN" dirty="0"/>
              <a:t>().</a:t>
            </a:r>
          </a:p>
          <a:p>
            <a:pPr lvl="2"/>
            <a:r>
              <a:rPr lang="en-IN" dirty="0"/>
              <a:t>Under the function definition for </a:t>
            </a:r>
            <a:r>
              <a:rPr lang="en-IN" dirty="0" err="1"/>
              <a:t>switch_appmode</a:t>
            </a:r>
            <a:r>
              <a:rPr lang="en-IN" dirty="0"/>
              <a:t>(), the theme details are set to fit a dark theme if the switch is on and set to fit a light theme if the switch is on. The text, foreground and background colours are changed.</a:t>
            </a:r>
          </a:p>
          <a:p>
            <a:pPr lvl="2"/>
            <a:r>
              <a:rPr lang="en-IN" dirty="0"/>
              <a:t>Under the function definition for </a:t>
            </a:r>
            <a:r>
              <a:rPr lang="en-IN" dirty="0" err="1"/>
              <a:t>switch_dirmode</a:t>
            </a:r>
            <a:r>
              <a:rPr lang="en-IN" dirty="0"/>
              <a:t>(), when the switch is on, </a:t>
            </a:r>
            <a:r>
              <a:rPr lang="en-IN" dirty="0" err="1"/>
              <a:t>clean_cmd</a:t>
            </a:r>
            <a:r>
              <a:rPr lang="en-IN" dirty="0"/>
              <a:t>() is called to obtain the path and it is filtered out to the present working directory and the command line displays the filtered path. When the switch is off, </a:t>
            </a:r>
            <a:r>
              <a:rPr lang="en-IN" dirty="0" err="1"/>
              <a:t>clean_cmd</a:t>
            </a:r>
            <a:r>
              <a:rPr lang="en-IN" dirty="0"/>
              <a:t>() is called to get the full file path.</a:t>
            </a:r>
          </a:p>
        </p:txBody>
      </p:sp>
      <p:pic>
        <p:nvPicPr>
          <p:cNvPr id="4" name="Picture 3">
            <a:extLst>
              <a:ext uri="{FF2B5EF4-FFF2-40B4-BE49-F238E27FC236}">
                <a16:creationId xmlns:a16="http://schemas.microsoft.com/office/drawing/2014/main" id="{3CEC4B13-B83C-9A00-DBEF-FFDB1F609862}"/>
              </a:ext>
            </a:extLst>
          </p:cNvPr>
          <p:cNvPicPr>
            <a:picLocks noChangeAspect="1"/>
          </p:cNvPicPr>
          <p:nvPr/>
        </p:nvPicPr>
        <p:blipFill rotWithShape="1">
          <a:blip r:embed="rId2"/>
          <a:srcRect t="61354" r="73122" b="25546"/>
          <a:stretch/>
        </p:blipFill>
        <p:spPr>
          <a:xfrm>
            <a:off x="1150592" y="2238396"/>
            <a:ext cx="2004042" cy="676275"/>
          </a:xfrm>
          <a:prstGeom prst="rect">
            <a:avLst/>
          </a:prstGeom>
        </p:spPr>
      </p:pic>
      <p:sp>
        <p:nvSpPr>
          <p:cNvPr id="7" name="Content Placeholder 2">
            <a:extLst>
              <a:ext uri="{FF2B5EF4-FFF2-40B4-BE49-F238E27FC236}">
                <a16:creationId xmlns:a16="http://schemas.microsoft.com/office/drawing/2014/main" id="{90DF93D3-6966-8AFD-98D9-3B2E1F33E739}"/>
              </a:ext>
            </a:extLst>
          </p:cNvPr>
          <p:cNvSpPr txBox="1">
            <a:spLocks/>
          </p:cNvSpPr>
          <p:nvPr/>
        </p:nvSpPr>
        <p:spPr>
          <a:xfrm>
            <a:off x="7308011" y="3905250"/>
            <a:ext cx="4627291" cy="2771775"/>
          </a:xfrm>
          <a:prstGeom prst="rect">
            <a:avLst/>
          </a:prstGeom>
          <a:effectLst>
            <a:glow>
              <a:schemeClr val="tx1"/>
            </a:glow>
          </a:effectLst>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IN" b="1" dirty="0"/>
              <a:t>Output</a:t>
            </a:r>
          </a:p>
          <a:p>
            <a:pPr lvl="1"/>
            <a:r>
              <a:rPr lang="en-IN" dirty="0"/>
              <a:t>Dark theme setting when Dark Mode is On. Light theme setting when Dark Mode is Off</a:t>
            </a:r>
          </a:p>
          <a:p>
            <a:pPr lvl="1"/>
            <a:endParaRPr lang="en-IN" dirty="0"/>
          </a:p>
          <a:p>
            <a:pPr lvl="1"/>
            <a:r>
              <a:rPr lang="en-IN" dirty="0"/>
              <a:t>Reduced Directory Path viewed in command line when Directory Mode is On. 		 Full directory path viewed in command line when Directory Mode is Off.</a:t>
            </a:r>
          </a:p>
        </p:txBody>
      </p:sp>
      <p:pic>
        <p:nvPicPr>
          <p:cNvPr id="9" name="Picture 8">
            <a:extLst>
              <a:ext uri="{FF2B5EF4-FFF2-40B4-BE49-F238E27FC236}">
                <a16:creationId xmlns:a16="http://schemas.microsoft.com/office/drawing/2014/main" id="{3BA6114C-A392-E0FA-04DA-54D1DF27AC14}"/>
              </a:ext>
            </a:extLst>
          </p:cNvPr>
          <p:cNvPicPr>
            <a:picLocks noChangeAspect="1"/>
          </p:cNvPicPr>
          <p:nvPr/>
        </p:nvPicPr>
        <p:blipFill>
          <a:blip r:embed="rId3"/>
          <a:stretch>
            <a:fillRect/>
          </a:stretch>
        </p:blipFill>
        <p:spPr>
          <a:xfrm>
            <a:off x="7308011" y="255334"/>
            <a:ext cx="4611018" cy="3200400"/>
          </a:xfrm>
          <a:prstGeom prst="rect">
            <a:avLst/>
          </a:prstGeom>
        </p:spPr>
      </p:pic>
      <p:sp>
        <p:nvSpPr>
          <p:cNvPr id="10" name="Content Placeholder 2">
            <a:extLst>
              <a:ext uri="{FF2B5EF4-FFF2-40B4-BE49-F238E27FC236}">
                <a16:creationId xmlns:a16="http://schemas.microsoft.com/office/drawing/2014/main" id="{868D8F24-D72C-826C-654F-B8524AD6C35C}"/>
              </a:ext>
            </a:extLst>
          </p:cNvPr>
          <p:cNvSpPr txBox="1">
            <a:spLocks/>
          </p:cNvSpPr>
          <p:nvPr/>
        </p:nvSpPr>
        <p:spPr>
          <a:xfrm>
            <a:off x="495302" y="1196054"/>
            <a:ext cx="6743698" cy="1995233"/>
          </a:xfrm>
          <a:prstGeom prst="rect">
            <a:avLst/>
          </a:prstGeom>
          <a:effectLst>
            <a:glow>
              <a:schemeClr val="tx1"/>
            </a:glow>
          </a:effectLst>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IN" b="1" dirty="0"/>
              <a:t>Input</a:t>
            </a:r>
          </a:p>
          <a:p>
            <a:pPr lvl="1"/>
            <a:r>
              <a:rPr lang="en-IN" dirty="0"/>
              <a:t>User can click the toggles to:</a:t>
            </a:r>
          </a:p>
          <a:p>
            <a:pPr lvl="6"/>
            <a:r>
              <a:rPr lang="en-IN" sz="1400" dirty="0"/>
              <a:t>Switch between </a:t>
            </a:r>
            <a:r>
              <a:rPr lang="en-IN" sz="1400" dirty="0">
                <a:effectLst>
                  <a:glow rad="127000">
                    <a:schemeClr val="bg1">
                      <a:alpha val="50000"/>
                    </a:schemeClr>
                  </a:glow>
                </a:effectLst>
              </a:rPr>
              <a:t>Dark Mode</a:t>
            </a:r>
            <a:r>
              <a:rPr lang="en-IN" sz="1400" dirty="0"/>
              <a:t> and </a:t>
            </a:r>
            <a:r>
              <a:rPr lang="en-IN" sz="1400" dirty="0">
                <a:effectLst>
                  <a:glow rad="127000">
                    <a:srgbClr val="FFFF00">
                      <a:alpha val="50000"/>
                    </a:srgbClr>
                  </a:glow>
                </a:effectLst>
              </a:rPr>
              <a:t>Light Mode</a:t>
            </a:r>
          </a:p>
          <a:p>
            <a:pPr lvl="6"/>
            <a:r>
              <a:rPr lang="en-IN" sz="1400" dirty="0">
                <a:effectLst>
                  <a:glow>
                    <a:srgbClr val="FFFF00">
                      <a:alpha val="50000"/>
                    </a:srgbClr>
                  </a:glow>
                </a:effectLst>
              </a:rPr>
              <a:t>Switch between Directory View and Path View</a:t>
            </a:r>
            <a:r>
              <a:rPr lang="en-IN" sz="1400" dirty="0"/>
              <a:t>.</a:t>
            </a:r>
          </a:p>
        </p:txBody>
      </p:sp>
    </p:spTree>
    <p:extLst>
      <p:ext uri="{BB962C8B-B14F-4D97-AF65-F5344CB8AC3E}">
        <p14:creationId xmlns:p14="http://schemas.microsoft.com/office/powerpoint/2010/main" val="86765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A8D4C-A56A-EE35-EC63-A67A15A40DFA}"/>
              </a:ext>
            </a:extLst>
          </p:cNvPr>
          <p:cNvSpPr>
            <a:spLocks noGrp="1"/>
          </p:cNvSpPr>
          <p:nvPr>
            <p:ph type="title"/>
          </p:nvPr>
        </p:nvSpPr>
        <p:spPr>
          <a:xfrm>
            <a:off x="685801" y="104775"/>
            <a:ext cx="10131425" cy="1456267"/>
          </a:xfrm>
        </p:spPr>
        <p:txBody>
          <a:bodyPr/>
          <a:lstStyle/>
          <a:p>
            <a:r>
              <a:rPr lang="en-IN" dirty="0"/>
              <a:t>What’s the point? &lt;SIGNIFICANCE&gt;</a:t>
            </a:r>
          </a:p>
        </p:txBody>
      </p:sp>
      <p:sp>
        <p:nvSpPr>
          <p:cNvPr id="3" name="Content Placeholder 2">
            <a:extLst>
              <a:ext uri="{FF2B5EF4-FFF2-40B4-BE49-F238E27FC236}">
                <a16:creationId xmlns:a16="http://schemas.microsoft.com/office/drawing/2014/main" id="{1644BB04-6704-FD98-0C04-158F32F89B24}"/>
              </a:ext>
            </a:extLst>
          </p:cNvPr>
          <p:cNvSpPr>
            <a:spLocks noGrp="1"/>
          </p:cNvSpPr>
          <p:nvPr>
            <p:ph idx="1"/>
          </p:nvPr>
        </p:nvSpPr>
        <p:spPr>
          <a:xfrm>
            <a:off x="685801" y="1561042"/>
            <a:ext cx="10131425" cy="5058833"/>
          </a:xfrm>
        </p:spPr>
        <p:txBody>
          <a:bodyPr>
            <a:normAutofit/>
          </a:bodyPr>
          <a:lstStyle/>
          <a:p>
            <a:r>
              <a:rPr lang="en-IN" dirty="0"/>
              <a:t>Terminal (command-line) programming seems dry, but it remains highly relevant in the software realm.</a:t>
            </a:r>
          </a:p>
          <a:p>
            <a:pPr lvl="1"/>
            <a:r>
              <a:rPr lang="en-IN" dirty="0"/>
              <a:t>Terminal programs are universally compatible across different operating systems.</a:t>
            </a:r>
          </a:p>
          <a:p>
            <a:pPr lvl="1"/>
            <a:r>
              <a:rPr lang="en-IN" dirty="0"/>
              <a:t>Scripting is done best on terminal shells and this design helps programmers have an amazing experience with it.</a:t>
            </a:r>
          </a:p>
          <a:p>
            <a:r>
              <a:rPr lang="en-IN" dirty="0" err="1"/>
              <a:t>TermEZ</a:t>
            </a:r>
            <a:r>
              <a:rPr lang="en-IN" dirty="0"/>
              <a:t> is EZ:</a:t>
            </a:r>
          </a:p>
          <a:p>
            <a:pPr lvl="1"/>
            <a:r>
              <a:rPr lang="en-IN" dirty="0"/>
              <a:t>This terminal design greatly improves the comprehensibility of shell programming.</a:t>
            </a:r>
          </a:p>
          <a:p>
            <a:pPr lvl="1"/>
            <a:r>
              <a:rPr lang="en-IN" dirty="0"/>
              <a:t>Learning curve smoothened for beginners and terminal programming is more appealing.</a:t>
            </a:r>
          </a:p>
          <a:p>
            <a:r>
              <a:rPr lang="en-IN" dirty="0" err="1"/>
              <a:t>TermEZ</a:t>
            </a:r>
            <a:r>
              <a:rPr lang="en-IN" dirty="0"/>
              <a:t> is EZ.2:</a:t>
            </a:r>
          </a:p>
          <a:p>
            <a:pPr lvl="1"/>
            <a:r>
              <a:rPr lang="en-IN" dirty="0"/>
              <a:t>This terminal also appeals to advanced programmers with many more features, metric displays and customizations.</a:t>
            </a:r>
          </a:p>
          <a:p>
            <a:pPr lvl="1"/>
            <a:r>
              <a:rPr lang="en-IN" dirty="0"/>
              <a:t>The elegant design and potential customization just contributes to an overall improvement in user experience.</a:t>
            </a:r>
          </a:p>
          <a:p>
            <a:r>
              <a:rPr lang="en-IN" dirty="0"/>
              <a:t>Command line familiarity:</a:t>
            </a:r>
          </a:p>
          <a:p>
            <a:pPr lvl="1"/>
            <a:r>
              <a:rPr lang="en-IN" dirty="0"/>
              <a:t>Command-line engineering is a crucial skill and being familiar with necessary commands is invaluable. With the help of easy comprehension and a command helpdesk available in the terminal, it is easy to get familiar.</a:t>
            </a:r>
          </a:p>
        </p:txBody>
      </p:sp>
    </p:spTree>
    <p:extLst>
      <p:ext uri="{BB962C8B-B14F-4D97-AF65-F5344CB8AC3E}">
        <p14:creationId xmlns:p14="http://schemas.microsoft.com/office/powerpoint/2010/main" val="3525842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52AC-BDCE-D781-E131-8978DB26CE42}"/>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76CCCFA-810B-968C-D909-03846C3B0114}"/>
              </a:ext>
            </a:extLst>
          </p:cNvPr>
          <p:cNvSpPr>
            <a:spLocks noGrp="1"/>
          </p:cNvSpPr>
          <p:nvPr>
            <p:ph idx="1"/>
          </p:nvPr>
        </p:nvSpPr>
        <p:spPr>
          <a:xfrm>
            <a:off x="685801" y="2142067"/>
            <a:ext cx="10131425" cy="4106333"/>
          </a:xfrm>
        </p:spPr>
        <p:txBody>
          <a:bodyPr/>
          <a:lstStyle/>
          <a:p>
            <a:pPr>
              <a:lnSpc>
                <a:spcPct val="150000"/>
              </a:lnSpc>
            </a:pPr>
            <a:r>
              <a:rPr lang="en-IN" dirty="0" err="1"/>
              <a:t>TermEZ</a:t>
            </a:r>
            <a:r>
              <a:rPr lang="en-IN" dirty="0"/>
              <a:t> is a project aimed to simplify terminal programming and enhance productivity.</a:t>
            </a:r>
          </a:p>
          <a:p>
            <a:pPr>
              <a:lnSpc>
                <a:spcPct val="150000"/>
              </a:lnSpc>
            </a:pPr>
            <a:r>
              <a:rPr lang="en-IN" dirty="0"/>
              <a:t>The design is suitable for all skill levels credited to its user-friendly interface, helpdesk feature and advanced options.</a:t>
            </a:r>
          </a:p>
          <a:p>
            <a:pPr>
              <a:lnSpc>
                <a:spcPct val="150000"/>
              </a:lnSpc>
            </a:pPr>
            <a:r>
              <a:rPr lang="en-IN" dirty="0"/>
              <a:t>Helpful custom commands are introduced into this terminal.</a:t>
            </a:r>
          </a:p>
          <a:p>
            <a:pPr>
              <a:lnSpc>
                <a:spcPct val="150000"/>
              </a:lnSpc>
            </a:pPr>
            <a:r>
              <a:rPr lang="en-IN" dirty="0"/>
              <a:t>The project is motivated by self-experiences as well as the realization that terminal programming and scripting is a crucial asset in the realm of software engineering</a:t>
            </a:r>
          </a:p>
          <a:p>
            <a:pPr>
              <a:lnSpc>
                <a:spcPct val="150000"/>
              </a:lnSpc>
            </a:pPr>
            <a:r>
              <a:rPr lang="en-IN" dirty="0"/>
              <a:t>This design will incorporate feedback and feature potential patch updates by virtue of the source code’s </a:t>
            </a:r>
            <a:r>
              <a:rPr lang="en-IN" dirty="0" err="1"/>
              <a:t>convenenent</a:t>
            </a:r>
            <a:r>
              <a:rPr lang="en-IN" dirty="0"/>
              <a:t> modification design.</a:t>
            </a:r>
          </a:p>
        </p:txBody>
      </p:sp>
    </p:spTree>
    <p:extLst>
      <p:ext uri="{BB962C8B-B14F-4D97-AF65-F5344CB8AC3E}">
        <p14:creationId xmlns:p14="http://schemas.microsoft.com/office/powerpoint/2010/main" val="861713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486B-3A93-7605-D786-B0BD84D24A91}"/>
              </a:ext>
            </a:extLst>
          </p:cNvPr>
          <p:cNvSpPr>
            <a:spLocks noGrp="1"/>
          </p:cNvSpPr>
          <p:nvPr>
            <p:ph type="title"/>
          </p:nvPr>
        </p:nvSpPr>
        <p:spPr/>
        <p:txBody>
          <a:bodyPr/>
          <a:lstStyle/>
          <a:p>
            <a:r>
              <a:rPr lang="en-IN" dirty="0"/>
              <a:t>Why this project?</a:t>
            </a:r>
          </a:p>
        </p:txBody>
      </p:sp>
      <p:sp>
        <p:nvSpPr>
          <p:cNvPr id="3" name="Content Placeholder 2">
            <a:extLst>
              <a:ext uri="{FF2B5EF4-FFF2-40B4-BE49-F238E27FC236}">
                <a16:creationId xmlns:a16="http://schemas.microsoft.com/office/drawing/2014/main" id="{37553600-E7D7-91BF-AFAA-BD607CB6C111}"/>
              </a:ext>
            </a:extLst>
          </p:cNvPr>
          <p:cNvSpPr>
            <a:spLocks noGrp="1"/>
          </p:cNvSpPr>
          <p:nvPr>
            <p:ph idx="1"/>
          </p:nvPr>
        </p:nvSpPr>
        <p:spPr>
          <a:xfrm>
            <a:off x="685801" y="1978167"/>
            <a:ext cx="10235241" cy="4582583"/>
          </a:xfrm>
        </p:spPr>
        <p:txBody>
          <a:bodyPr/>
          <a:lstStyle/>
          <a:p>
            <a:pPr>
              <a:lnSpc>
                <a:spcPct val="150000"/>
              </a:lnSpc>
            </a:pPr>
            <a:r>
              <a:rPr lang="en-IN" dirty="0"/>
              <a:t>Everyone starts somewhere. But no one wants to start with a black and white command prompt terminal that is difficult to learn with.</a:t>
            </a:r>
          </a:p>
          <a:p>
            <a:pPr>
              <a:lnSpc>
                <a:spcPct val="150000"/>
              </a:lnSpc>
            </a:pPr>
            <a:r>
              <a:rPr lang="en-IN" dirty="0"/>
              <a:t>When we ourselves were novices in the programming field, we would have certainly preferred to have a clear understanding of how to work around a terminal shell. In fact, even now, who doesn’t want a nicer programming experience?</a:t>
            </a:r>
          </a:p>
          <a:p>
            <a:pPr>
              <a:lnSpc>
                <a:spcPct val="150000"/>
              </a:lnSpc>
            </a:pPr>
            <a:r>
              <a:rPr lang="en-IN" dirty="0"/>
              <a:t>Starting as only a baseline for the project, we foresee this terminal design having a larger scope with several features to optimize the user experience.</a:t>
            </a:r>
          </a:p>
          <a:p>
            <a:pPr>
              <a:lnSpc>
                <a:spcPct val="150000"/>
              </a:lnSpc>
            </a:pPr>
            <a:r>
              <a:rPr lang="en-IN" dirty="0"/>
              <a:t>After a few test runs, we will be able to gain more insights and feedback to upgrade the design even further.</a:t>
            </a:r>
          </a:p>
        </p:txBody>
      </p:sp>
    </p:spTree>
    <p:extLst>
      <p:ext uri="{BB962C8B-B14F-4D97-AF65-F5344CB8AC3E}">
        <p14:creationId xmlns:p14="http://schemas.microsoft.com/office/powerpoint/2010/main" val="3011808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4DAF-9ED2-69E3-B655-9C77CB1761B0}"/>
              </a:ext>
            </a:extLst>
          </p:cNvPr>
          <p:cNvSpPr>
            <a:spLocks noGrp="1"/>
          </p:cNvSpPr>
          <p:nvPr>
            <p:ph type="title"/>
          </p:nvPr>
        </p:nvSpPr>
        <p:spPr>
          <a:xfrm>
            <a:off x="685801" y="133350"/>
            <a:ext cx="10131425" cy="1456267"/>
          </a:xfrm>
        </p:spPr>
        <p:txBody>
          <a:bodyPr/>
          <a:lstStyle/>
          <a:p>
            <a:r>
              <a:rPr lang="en-IN" dirty="0"/>
              <a:t>High level design</a:t>
            </a:r>
          </a:p>
        </p:txBody>
      </p:sp>
      <p:sp>
        <p:nvSpPr>
          <p:cNvPr id="6" name="Content Placeholder 5">
            <a:extLst>
              <a:ext uri="{FF2B5EF4-FFF2-40B4-BE49-F238E27FC236}">
                <a16:creationId xmlns:a16="http://schemas.microsoft.com/office/drawing/2014/main" id="{782D0B1B-593A-3B3B-78B4-32BBEDF0522A}"/>
              </a:ext>
            </a:extLst>
          </p:cNvPr>
          <p:cNvSpPr>
            <a:spLocks noGrp="1"/>
          </p:cNvSpPr>
          <p:nvPr>
            <p:ph idx="1"/>
          </p:nvPr>
        </p:nvSpPr>
        <p:spPr>
          <a:xfrm>
            <a:off x="685801" y="1438276"/>
            <a:ext cx="10131425" cy="5334000"/>
          </a:xfrm>
        </p:spPr>
        <p:txBody>
          <a:bodyPr>
            <a:normAutofit fontScale="85000" lnSpcReduction="10000"/>
          </a:bodyPr>
          <a:lstStyle/>
          <a:p>
            <a:pPr>
              <a:lnSpc>
                <a:spcPct val="160000"/>
              </a:lnSpc>
            </a:pPr>
            <a:r>
              <a:rPr lang="en-IN" dirty="0"/>
              <a:t>Window made using </a:t>
            </a:r>
            <a:r>
              <a:rPr lang="en-IN" dirty="0" err="1"/>
              <a:t>tkinter</a:t>
            </a:r>
            <a:r>
              <a:rPr lang="en-IN" dirty="0"/>
              <a:t> with components from </a:t>
            </a:r>
            <a:r>
              <a:rPr lang="en-IN" dirty="0" err="1"/>
              <a:t>customtkinter</a:t>
            </a:r>
            <a:r>
              <a:rPr lang="en-IN" dirty="0"/>
              <a:t>.</a:t>
            </a:r>
          </a:p>
          <a:p>
            <a:pPr>
              <a:lnSpc>
                <a:spcPct val="160000"/>
              </a:lnSpc>
            </a:pPr>
            <a:r>
              <a:rPr lang="en-IN" dirty="0"/>
              <a:t>Contains a button to run the inputted  commands and a help button to display preprogrammed commands and their descriptions.</a:t>
            </a:r>
          </a:p>
          <a:p>
            <a:pPr>
              <a:lnSpc>
                <a:spcPct val="160000"/>
              </a:lnSpc>
            </a:pPr>
            <a:r>
              <a:rPr lang="en-IN" dirty="0"/>
              <a:t>Contains a button to toggle between dark and light mode.</a:t>
            </a:r>
          </a:p>
          <a:p>
            <a:pPr>
              <a:lnSpc>
                <a:spcPct val="160000"/>
              </a:lnSpc>
            </a:pPr>
            <a:r>
              <a:rPr lang="en-IN" dirty="0"/>
              <a:t>Terminal View: Main window of the terminal. </a:t>
            </a:r>
          </a:p>
          <a:p>
            <a:pPr lvl="1">
              <a:lnSpc>
                <a:spcPct val="160000"/>
              </a:lnSpc>
            </a:pPr>
            <a:r>
              <a:rPr lang="en-IN" dirty="0"/>
              <a:t>Command is extracted from the command line and processed to provide an output in the terminal window.</a:t>
            </a:r>
          </a:p>
          <a:p>
            <a:pPr>
              <a:lnSpc>
                <a:spcPct val="160000"/>
              </a:lnSpc>
            </a:pPr>
            <a:r>
              <a:rPr lang="en-IN" dirty="0"/>
              <a:t>History View: Previously run commands are stored here using an array</a:t>
            </a:r>
          </a:p>
          <a:p>
            <a:pPr>
              <a:lnSpc>
                <a:spcPct val="160000"/>
              </a:lnSpc>
            </a:pPr>
            <a:r>
              <a:rPr lang="en-IN" dirty="0"/>
              <a:t>Help window: Comprehensive documentation explaining each command line function with their respective usages.</a:t>
            </a:r>
          </a:p>
          <a:p>
            <a:pPr>
              <a:lnSpc>
                <a:spcPct val="160000"/>
              </a:lnSpc>
            </a:pPr>
            <a:r>
              <a:rPr lang="en-IN" dirty="0"/>
              <a:t>Directory: Contains a sub window to display the current working directory</a:t>
            </a:r>
          </a:p>
          <a:p>
            <a:pPr>
              <a:lnSpc>
                <a:spcPct val="160000"/>
              </a:lnSpc>
            </a:pPr>
            <a:r>
              <a:rPr lang="en-IN" dirty="0"/>
              <a:t>Widgets to display dynamic CPU and memory utilisation metrics. Additionally, multithreading is used to provide concurrency</a:t>
            </a:r>
          </a:p>
          <a:p>
            <a:pPr>
              <a:lnSpc>
                <a:spcPct val="160000"/>
              </a:lnSpc>
            </a:pPr>
            <a:r>
              <a:rPr lang="en-IN" dirty="0"/>
              <a:t>Scalability: Scope for addition of customisable commands to suit the user’s personal requirements</a:t>
            </a:r>
          </a:p>
        </p:txBody>
      </p:sp>
    </p:spTree>
    <p:extLst>
      <p:ext uri="{BB962C8B-B14F-4D97-AF65-F5344CB8AC3E}">
        <p14:creationId xmlns:p14="http://schemas.microsoft.com/office/powerpoint/2010/main" val="2553420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2431-4471-ADC4-4075-F802836C4148}"/>
              </a:ext>
            </a:extLst>
          </p:cNvPr>
          <p:cNvSpPr>
            <a:spLocks noGrp="1"/>
          </p:cNvSpPr>
          <p:nvPr>
            <p:ph type="title"/>
          </p:nvPr>
        </p:nvSpPr>
        <p:spPr/>
        <p:txBody>
          <a:bodyPr/>
          <a:lstStyle/>
          <a:p>
            <a:r>
              <a:rPr lang="en-IN" dirty="0"/>
              <a:t>Low level design</a:t>
            </a:r>
          </a:p>
        </p:txBody>
      </p:sp>
      <p:sp>
        <p:nvSpPr>
          <p:cNvPr id="3" name="Content Placeholder 2">
            <a:extLst>
              <a:ext uri="{FF2B5EF4-FFF2-40B4-BE49-F238E27FC236}">
                <a16:creationId xmlns:a16="http://schemas.microsoft.com/office/drawing/2014/main" id="{8486A41F-4A50-C320-E315-920877E15851}"/>
              </a:ext>
            </a:extLst>
          </p:cNvPr>
          <p:cNvSpPr>
            <a:spLocks noGrp="1"/>
          </p:cNvSpPr>
          <p:nvPr>
            <p:ph idx="1"/>
          </p:nvPr>
        </p:nvSpPr>
        <p:spPr>
          <a:xfrm>
            <a:off x="685800" y="2065867"/>
            <a:ext cx="10131425" cy="3649133"/>
          </a:xfrm>
        </p:spPr>
        <p:txBody>
          <a:bodyPr>
            <a:normAutofit fontScale="92500"/>
          </a:bodyPr>
          <a:lstStyle/>
          <a:p>
            <a:r>
              <a:rPr lang="en-US" b="0" i="0" dirty="0">
                <a:solidFill>
                  <a:srgbClr val="D1D5DB"/>
                </a:solidFill>
                <a:effectLst/>
                <a:latin typeface="Söhne"/>
              </a:rPr>
              <a:t>The terminal application is Python-based, and the graphical user interface (GUI) is constructed using the </a:t>
            </a:r>
            <a:r>
              <a:rPr lang="en-US" b="0" i="0" dirty="0" err="1">
                <a:solidFill>
                  <a:srgbClr val="D1D5DB"/>
                </a:solidFill>
                <a:effectLst/>
                <a:latin typeface="Söhne"/>
              </a:rPr>
              <a:t>tkinter</a:t>
            </a:r>
            <a:r>
              <a:rPr lang="en-US" b="0" i="0" dirty="0">
                <a:solidFill>
                  <a:srgbClr val="D1D5DB"/>
                </a:solidFill>
                <a:effectLst/>
                <a:latin typeface="Söhne"/>
              </a:rPr>
              <a:t> library, including custom </a:t>
            </a:r>
            <a:r>
              <a:rPr lang="en-US" b="0" i="0" dirty="0" err="1">
                <a:solidFill>
                  <a:srgbClr val="D1D5DB"/>
                </a:solidFill>
                <a:effectLst/>
                <a:latin typeface="Söhne"/>
              </a:rPr>
              <a:t>tkinter</a:t>
            </a:r>
            <a:r>
              <a:rPr lang="en-US" b="0" i="0" dirty="0">
                <a:solidFill>
                  <a:srgbClr val="D1D5DB"/>
                </a:solidFill>
                <a:effectLst/>
                <a:latin typeface="Söhne"/>
              </a:rPr>
              <a:t> components.</a:t>
            </a:r>
          </a:p>
          <a:p>
            <a:r>
              <a:rPr lang="en-IN" dirty="0"/>
              <a:t>Contains 3 source files Hash.py, Back.py and Data_structures.py  along with main.py for program execution.</a:t>
            </a:r>
          </a:p>
          <a:p>
            <a:r>
              <a:rPr lang="en-IN" dirty="0"/>
              <a:t>Imports the standard modules present in python such as </a:t>
            </a:r>
            <a:r>
              <a:rPr lang="en-IN" dirty="0" err="1"/>
              <a:t>os,webbrowser</a:t>
            </a:r>
            <a:r>
              <a:rPr lang="en-IN" dirty="0"/>
              <a:t> and </a:t>
            </a:r>
            <a:r>
              <a:rPr lang="en-IN" dirty="0" err="1"/>
              <a:t>ctypes</a:t>
            </a:r>
            <a:r>
              <a:rPr lang="en-IN" dirty="0"/>
              <a:t> to enable the usage of system calls, </a:t>
            </a:r>
            <a:r>
              <a:rPr lang="en-US" b="0" i="0" dirty="0">
                <a:effectLst/>
                <a:latin typeface="Lucida Grande"/>
              </a:rPr>
              <a:t>allow display of  web-based documents to users etc.</a:t>
            </a:r>
            <a:endParaRPr lang="en-IN" dirty="0"/>
          </a:p>
          <a:p>
            <a:r>
              <a:rPr lang="en-IN" dirty="0"/>
              <a:t>Hash.py contains the various terminal functions which are mapped to their respective command names using a hash map. It contains a variety of functions with functionalities ranging from changing the current working directory to running files written in different programming languages</a:t>
            </a:r>
          </a:p>
          <a:p>
            <a:r>
              <a:rPr lang="en-IN" dirty="0"/>
              <a:t>Back.py contains functions to process the commands inputted by the user</a:t>
            </a:r>
          </a:p>
          <a:p>
            <a:r>
              <a:rPr lang="en-IN" dirty="0"/>
              <a:t>Data_structures.py contains class objects implementing hash maps, circular queues and tree data structures with respective functions to get/set and enqueue/dequeue values</a:t>
            </a:r>
          </a:p>
        </p:txBody>
      </p:sp>
    </p:spTree>
    <p:extLst>
      <p:ext uri="{BB962C8B-B14F-4D97-AF65-F5344CB8AC3E}">
        <p14:creationId xmlns:p14="http://schemas.microsoft.com/office/powerpoint/2010/main" val="3094343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18D4FB-3BDB-C647-B503-E29AC63F8959}"/>
              </a:ext>
            </a:extLst>
          </p:cNvPr>
          <p:cNvPicPr>
            <a:picLocks noChangeAspect="1"/>
          </p:cNvPicPr>
          <p:nvPr/>
        </p:nvPicPr>
        <p:blipFill>
          <a:blip r:embed="rId2"/>
          <a:stretch>
            <a:fillRect/>
          </a:stretch>
        </p:blipFill>
        <p:spPr>
          <a:xfrm>
            <a:off x="2367933" y="766517"/>
            <a:ext cx="7456134" cy="5162337"/>
          </a:xfrm>
          <a:prstGeom prst="rect">
            <a:avLst/>
          </a:prstGeom>
        </p:spPr>
      </p:pic>
      <p:cxnSp>
        <p:nvCxnSpPr>
          <p:cNvPr id="7" name="Straight Connector 6">
            <a:extLst>
              <a:ext uri="{FF2B5EF4-FFF2-40B4-BE49-F238E27FC236}">
                <a16:creationId xmlns:a16="http://schemas.microsoft.com/office/drawing/2014/main" id="{8053B5D3-98DC-38DF-E3D9-11252B604D32}"/>
              </a:ext>
            </a:extLst>
          </p:cNvPr>
          <p:cNvCxnSpPr>
            <a:cxnSpLocks/>
          </p:cNvCxnSpPr>
          <p:nvPr/>
        </p:nvCxnSpPr>
        <p:spPr>
          <a:xfrm>
            <a:off x="7745640" y="3636751"/>
            <a:ext cx="2916627" cy="0"/>
          </a:xfrm>
          <a:prstGeom prst="line">
            <a:avLst/>
          </a:prstGeom>
          <a:ln>
            <a:solidFill>
              <a:schemeClr val="bg1"/>
            </a:solidFill>
          </a:ln>
          <a:effectLst>
            <a:glow rad="50800">
              <a:srgbClr val="FF0000">
                <a:alpha val="37000"/>
              </a:srgbClr>
            </a:glow>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233AC4-3E58-5EC5-20BA-8897494D35A2}"/>
              </a:ext>
            </a:extLst>
          </p:cNvPr>
          <p:cNvCxnSpPr>
            <a:cxnSpLocks/>
          </p:cNvCxnSpPr>
          <p:nvPr/>
        </p:nvCxnSpPr>
        <p:spPr>
          <a:xfrm>
            <a:off x="10662266" y="3636751"/>
            <a:ext cx="0" cy="684001"/>
          </a:xfrm>
          <a:prstGeom prst="line">
            <a:avLst/>
          </a:prstGeom>
          <a:ln>
            <a:solidFill>
              <a:schemeClr val="bg1"/>
            </a:solidFill>
          </a:ln>
          <a:effectLst>
            <a:glow rad="50800">
              <a:srgbClr val="FF0000">
                <a:alpha val="37000"/>
              </a:srgb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C3C1BB-52CC-18BC-F663-889CD01ED0F8}"/>
              </a:ext>
            </a:extLst>
          </p:cNvPr>
          <p:cNvCxnSpPr>
            <a:cxnSpLocks/>
          </p:cNvCxnSpPr>
          <p:nvPr/>
        </p:nvCxnSpPr>
        <p:spPr>
          <a:xfrm>
            <a:off x="1628775" y="3722476"/>
            <a:ext cx="1383102" cy="0"/>
          </a:xfrm>
          <a:prstGeom prst="line">
            <a:avLst/>
          </a:prstGeom>
          <a:ln>
            <a:solidFill>
              <a:schemeClr val="bg1"/>
            </a:solidFill>
          </a:ln>
          <a:effectLst>
            <a:glow rad="50800">
              <a:srgbClr val="FF0000">
                <a:alpha val="37000"/>
              </a:srgbClr>
            </a:glow>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3B5113-24DD-DAD0-D995-095A96C5AEA1}"/>
              </a:ext>
            </a:extLst>
          </p:cNvPr>
          <p:cNvSpPr txBox="1"/>
          <p:nvPr/>
        </p:nvSpPr>
        <p:spPr>
          <a:xfrm>
            <a:off x="510558" y="3399310"/>
            <a:ext cx="111442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Helpdesk button</a:t>
            </a:r>
          </a:p>
        </p:txBody>
      </p:sp>
      <p:sp>
        <p:nvSpPr>
          <p:cNvPr id="19" name="TextBox 18">
            <a:extLst>
              <a:ext uri="{FF2B5EF4-FFF2-40B4-BE49-F238E27FC236}">
                <a16:creationId xmlns:a16="http://schemas.microsoft.com/office/drawing/2014/main" id="{E19DA289-2F4B-145B-1422-B8A5EA22BD41}"/>
              </a:ext>
            </a:extLst>
          </p:cNvPr>
          <p:cNvSpPr txBox="1"/>
          <p:nvPr/>
        </p:nvSpPr>
        <p:spPr>
          <a:xfrm>
            <a:off x="10105053" y="4320752"/>
            <a:ext cx="111442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Output dialog</a:t>
            </a:r>
          </a:p>
        </p:txBody>
      </p:sp>
      <p:sp>
        <p:nvSpPr>
          <p:cNvPr id="20" name="TextBox 19">
            <a:extLst>
              <a:ext uri="{FF2B5EF4-FFF2-40B4-BE49-F238E27FC236}">
                <a16:creationId xmlns:a16="http://schemas.microsoft.com/office/drawing/2014/main" id="{ACB7E80C-6E3D-D73C-2F5D-5B7DE364BA3C}"/>
              </a:ext>
            </a:extLst>
          </p:cNvPr>
          <p:cNvSpPr txBox="1"/>
          <p:nvPr/>
        </p:nvSpPr>
        <p:spPr>
          <a:xfrm>
            <a:off x="4945856" y="6393038"/>
            <a:ext cx="230028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Performance metrics</a:t>
            </a:r>
          </a:p>
        </p:txBody>
      </p:sp>
      <p:sp>
        <p:nvSpPr>
          <p:cNvPr id="23" name="Right Brace 22">
            <a:extLst>
              <a:ext uri="{FF2B5EF4-FFF2-40B4-BE49-F238E27FC236}">
                <a16:creationId xmlns:a16="http://schemas.microsoft.com/office/drawing/2014/main" id="{187E8804-93EB-3BC2-7B49-1541E7A19E0D}"/>
              </a:ext>
            </a:extLst>
          </p:cNvPr>
          <p:cNvSpPr/>
          <p:nvPr/>
        </p:nvSpPr>
        <p:spPr>
          <a:xfrm rot="5400000">
            <a:off x="5934075" y="2670519"/>
            <a:ext cx="323850" cy="7066578"/>
          </a:xfrm>
          <a:prstGeom prst="rightBrace">
            <a:avLst>
              <a:gd name="adj1" fmla="val 8333"/>
              <a:gd name="adj2" fmla="val 50418"/>
            </a:avLst>
          </a:prstGeom>
          <a:ln>
            <a:solidFill>
              <a:schemeClr val="bg1"/>
            </a:solidFill>
          </a:ln>
          <a:effectLst>
            <a:glow rad="50800">
              <a:srgbClr val="C00000">
                <a:alpha val="51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F44DCF75-DE66-FF47-99BF-553178383CD2}"/>
              </a:ext>
            </a:extLst>
          </p:cNvPr>
          <p:cNvCxnSpPr>
            <a:cxnSpLocks/>
          </p:cNvCxnSpPr>
          <p:nvPr/>
        </p:nvCxnSpPr>
        <p:spPr>
          <a:xfrm>
            <a:off x="7530357" y="2084176"/>
            <a:ext cx="3061443" cy="0"/>
          </a:xfrm>
          <a:prstGeom prst="line">
            <a:avLst/>
          </a:prstGeom>
          <a:ln>
            <a:solidFill>
              <a:schemeClr val="bg1"/>
            </a:solidFill>
          </a:ln>
          <a:effectLst>
            <a:glow rad="50800">
              <a:srgbClr val="FF0000">
                <a:alpha val="37000"/>
              </a:srgbClr>
            </a:glo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15DBBF1-8FAE-6F1B-EFDD-90E6789D3017}"/>
              </a:ext>
            </a:extLst>
          </p:cNvPr>
          <p:cNvSpPr txBox="1"/>
          <p:nvPr/>
        </p:nvSpPr>
        <p:spPr>
          <a:xfrm>
            <a:off x="10515600" y="1761010"/>
            <a:ext cx="111442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Run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Button</a:t>
            </a:r>
          </a:p>
        </p:txBody>
      </p:sp>
      <p:sp>
        <p:nvSpPr>
          <p:cNvPr id="21" name="Right Brace 20">
            <a:extLst>
              <a:ext uri="{FF2B5EF4-FFF2-40B4-BE49-F238E27FC236}">
                <a16:creationId xmlns:a16="http://schemas.microsoft.com/office/drawing/2014/main" id="{FDF8D211-A47E-B5F5-FEC6-343252EC3017}"/>
              </a:ext>
            </a:extLst>
          </p:cNvPr>
          <p:cNvSpPr/>
          <p:nvPr/>
        </p:nvSpPr>
        <p:spPr>
          <a:xfrm rot="16200000">
            <a:off x="6886579" y="129856"/>
            <a:ext cx="323850" cy="1162049"/>
          </a:xfrm>
          <a:prstGeom prst="rightBrace">
            <a:avLst>
              <a:gd name="adj1" fmla="val 8333"/>
              <a:gd name="adj2" fmla="val 50418"/>
            </a:avLst>
          </a:prstGeom>
          <a:ln>
            <a:solidFill>
              <a:schemeClr val="bg1"/>
            </a:solidFill>
          </a:ln>
          <a:effectLst>
            <a:glow rad="50800">
              <a:srgbClr val="C00000">
                <a:alpha val="51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6C5B11E5-A58C-5779-4462-13D110D03117}"/>
              </a:ext>
            </a:extLst>
          </p:cNvPr>
          <p:cNvSpPr txBox="1"/>
          <p:nvPr/>
        </p:nvSpPr>
        <p:spPr>
          <a:xfrm>
            <a:off x="5898360" y="123109"/>
            <a:ext cx="230028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Terminal panel</a:t>
            </a:r>
          </a:p>
        </p:txBody>
      </p:sp>
    </p:spTree>
    <p:extLst>
      <p:ext uri="{BB962C8B-B14F-4D97-AF65-F5344CB8AC3E}">
        <p14:creationId xmlns:p14="http://schemas.microsoft.com/office/powerpoint/2010/main" val="401777069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3F2FB-12B2-1943-1E8C-2B386F535EFC}"/>
              </a:ext>
            </a:extLst>
          </p:cNvPr>
          <p:cNvPicPr>
            <a:picLocks noChangeAspect="1"/>
          </p:cNvPicPr>
          <p:nvPr/>
        </p:nvPicPr>
        <p:blipFill>
          <a:blip r:embed="rId2"/>
          <a:stretch>
            <a:fillRect/>
          </a:stretch>
        </p:blipFill>
        <p:spPr>
          <a:xfrm>
            <a:off x="2368200" y="842628"/>
            <a:ext cx="7455600" cy="5171900"/>
          </a:xfrm>
          <a:prstGeom prst="rect">
            <a:avLst/>
          </a:prstGeom>
        </p:spPr>
      </p:pic>
      <p:sp>
        <p:nvSpPr>
          <p:cNvPr id="6" name="Right Brace 5">
            <a:extLst>
              <a:ext uri="{FF2B5EF4-FFF2-40B4-BE49-F238E27FC236}">
                <a16:creationId xmlns:a16="http://schemas.microsoft.com/office/drawing/2014/main" id="{A2DDBF41-DF82-5F38-3CA8-8DECB9A96A90}"/>
              </a:ext>
            </a:extLst>
          </p:cNvPr>
          <p:cNvSpPr/>
          <p:nvPr/>
        </p:nvSpPr>
        <p:spPr>
          <a:xfrm rot="16200000">
            <a:off x="6886579" y="99678"/>
            <a:ext cx="323850" cy="1162049"/>
          </a:xfrm>
          <a:prstGeom prst="rightBrace">
            <a:avLst>
              <a:gd name="adj1" fmla="val 8333"/>
              <a:gd name="adj2" fmla="val 50418"/>
            </a:avLst>
          </a:prstGeom>
          <a:ln>
            <a:solidFill>
              <a:schemeClr val="bg1"/>
            </a:solidFill>
          </a:ln>
          <a:effectLst>
            <a:glow rad="50800">
              <a:srgbClr val="C00000">
                <a:alpha val="51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9A1AE73-1571-9BE6-1AF6-E3582799F9C1}"/>
              </a:ext>
            </a:extLst>
          </p:cNvPr>
          <p:cNvSpPr txBox="1"/>
          <p:nvPr/>
        </p:nvSpPr>
        <p:spPr>
          <a:xfrm>
            <a:off x="5898360" y="92931"/>
            <a:ext cx="230028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History panel</a:t>
            </a:r>
          </a:p>
        </p:txBody>
      </p:sp>
      <p:sp>
        <p:nvSpPr>
          <p:cNvPr id="8" name="Right Brace 7">
            <a:extLst>
              <a:ext uri="{FF2B5EF4-FFF2-40B4-BE49-F238E27FC236}">
                <a16:creationId xmlns:a16="http://schemas.microsoft.com/office/drawing/2014/main" id="{445D1F5F-5960-FDDD-AED1-69E1AA2EE667}"/>
              </a:ext>
            </a:extLst>
          </p:cNvPr>
          <p:cNvSpPr/>
          <p:nvPr/>
        </p:nvSpPr>
        <p:spPr>
          <a:xfrm rot="10800000">
            <a:off x="1876428" y="1242677"/>
            <a:ext cx="323850" cy="3329323"/>
          </a:xfrm>
          <a:prstGeom prst="rightBrace">
            <a:avLst>
              <a:gd name="adj1" fmla="val 8333"/>
              <a:gd name="adj2" fmla="val 50418"/>
            </a:avLst>
          </a:prstGeom>
          <a:ln>
            <a:solidFill>
              <a:schemeClr val="bg1"/>
            </a:solidFill>
          </a:ln>
          <a:effectLst>
            <a:glow rad="50800">
              <a:srgbClr val="C00000">
                <a:alpha val="51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CB3FC0E-70A6-5BF2-3394-DD2048C39C58}"/>
              </a:ext>
            </a:extLst>
          </p:cNvPr>
          <p:cNvSpPr txBox="1"/>
          <p:nvPr/>
        </p:nvSpPr>
        <p:spPr>
          <a:xfrm>
            <a:off x="28578" y="2584172"/>
            <a:ext cx="2300288"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Commands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Helpdesk</a:t>
            </a:r>
          </a:p>
        </p:txBody>
      </p:sp>
    </p:spTree>
    <p:extLst>
      <p:ext uri="{BB962C8B-B14F-4D97-AF65-F5344CB8AC3E}">
        <p14:creationId xmlns:p14="http://schemas.microsoft.com/office/powerpoint/2010/main" val="333128378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CC59-75A6-1EFB-D879-5FD88ED4F14B}"/>
              </a:ext>
            </a:extLst>
          </p:cNvPr>
          <p:cNvSpPr>
            <a:spLocks noGrp="1"/>
          </p:cNvSpPr>
          <p:nvPr>
            <p:ph type="title"/>
          </p:nvPr>
        </p:nvSpPr>
        <p:spPr>
          <a:xfrm>
            <a:off x="619126" y="0"/>
            <a:ext cx="10131425" cy="1456267"/>
          </a:xfrm>
        </p:spPr>
        <p:txBody>
          <a:bodyPr/>
          <a:lstStyle/>
          <a:p>
            <a:r>
              <a:rPr lang="en-IN" dirty="0"/>
              <a:t>Design features</a:t>
            </a:r>
          </a:p>
        </p:txBody>
      </p:sp>
      <p:pic>
        <p:nvPicPr>
          <p:cNvPr id="4" name="Picture 2">
            <a:extLst>
              <a:ext uri="{FF2B5EF4-FFF2-40B4-BE49-F238E27FC236}">
                <a16:creationId xmlns:a16="http://schemas.microsoft.com/office/drawing/2014/main" id="{191DC41D-C25C-3799-208E-0121CEAFE19E}"/>
              </a:ext>
            </a:extLst>
          </p:cNvPr>
          <p:cNvPicPr>
            <a:picLocks noGrp="1" noChangeAspect="1" noChangeArrowheads="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b="7656"/>
          <a:stretch/>
        </p:blipFill>
        <p:spPr bwMode="auto">
          <a:xfrm>
            <a:off x="722988" y="1701582"/>
            <a:ext cx="654305" cy="662079"/>
          </a:xfrm>
          <a:prstGeom prst="rect">
            <a:avLst/>
          </a:prstGeom>
          <a:noFill/>
          <a:effectLst>
            <a:glow rad="101600">
              <a:srgbClr val="DF81CD">
                <a:alpha val="35000"/>
              </a:srgbClr>
            </a:glow>
          </a:effectLst>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CB67F48-246B-6246-5F58-70FCA9589066}"/>
              </a:ext>
            </a:extLst>
          </p:cNvPr>
          <p:cNvSpPr txBox="1">
            <a:spLocks/>
          </p:cNvSpPr>
          <p:nvPr/>
        </p:nvSpPr>
        <p:spPr>
          <a:xfrm>
            <a:off x="2099310" y="1427693"/>
            <a:ext cx="7711440" cy="244912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The software for the terminal is designed using  </a:t>
            </a:r>
            <a:r>
              <a:rPr kumimoji="0" lang="en-IN" sz="1800" b="1" i="0" u="none" strike="noStrike" kern="1200" cap="none" spc="0" normalizeH="0" baseline="0" noProof="0" dirty="0">
                <a:ln>
                  <a:noFill/>
                </a:ln>
                <a:gradFill>
                  <a:gsLst>
                    <a:gs pos="38000">
                      <a:srgbClr val="407DAE"/>
                    </a:gs>
                    <a:gs pos="0">
                      <a:srgbClr val="3671A1"/>
                    </a:gs>
                    <a:gs pos="62000">
                      <a:srgbClr val="FFD742"/>
                    </a:gs>
                    <a:gs pos="100000">
                      <a:srgbClr val="FFDA4D"/>
                    </a:gs>
                  </a:gsLst>
                  <a:lin ang="5400000" scaled="1"/>
                </a:gradFill>
                <a:effectLst/>
                <a:uLnTx/>
                <a:uFillTx/>
                <a:latin typeface="Calibri" panose="020F0502020204030204"/>
                <a:ea typeface="+mn-ea"/>
                <a:cs typeface="+mn-cs"/>
              </a:rPr>
              <a:t>PYTHON</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Supports various libraries such as </a:t>
            </a:r>
            <a:r>
              <a:rPr lang="en-IN" sz="1800" dirty="0">
                <a:solidFill>
                  <a:prstClr val="white"/>
                </a:solidFill>
                <a:latin typeface="Calibri" panose="020F0502020204030204"/>
              </a:rPr>
              <a:t>threading</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and </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customtkinter</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Easy to review and modify</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EBEBEB"/>
                </a:solidFill>
                <a:effectLst/>
                <a:uLnTx/>
                <a:uFillTx/>
                <a:latin typeface="Calibri" panose="020F0502020204030204"/>
                <a:ea typeface="+mn-ea"/>
                <a:cs typeface="+mn-cs"/>
              </a:rPr>
              <a:t>Allows creation of prototypes in relatively lesser amount of time</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EBEBEB"/>
                </a:solidFill>
                <a:effectLst/>
                <a:uLnTx/>
                <a:uFillTx/>
                <a:latin typeface="Calibri" panose="020F0502020204030204"/>
                <a:ea typeface="+mn-ea"/>
                <a:cs typeface="+mn-cs"/>
              </a:rPr>
              <a:t>Open Source with Wide Community Support</a:t>
            </a:r>
          </a:p>
        </p:txBody>
      </p:sp>
      <p:pic>
        <p:nvPicPr>
          <p:cNvPr id="2052" name="Picture 4" descr="User interface - Free web icons">
            <a:extLst>
              <a:ext uri="{FF2B5EF4-FFF2-40B4-BE49-F238E27FC236}">
                <a16:creationId xmlns:a16="http://schemas.microsoft.com/office/drawing/2014/main" id="{DBE33961-41C1-BC4A-E2DD-FF28F960EA0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7095" y="3737134"/>
            <a:ext cx="662079" cy="662079"/>
          </a:xfrm>
          <a:prstGeom prst="rect">
            <a:avLst/>
          </a:prstGeom>
          <a:noFill/>
          <a:effectLst>
            <a:glow rad="101600">
              <a:srgbClr val="DF81CD">
                <a:alpha val="35000"/>
              </a:srgbClr>
            </a:glow>
          </a:effectLst>
          <a:extLst>
            <a:ext uri="{909E8E84-426E-40DD-AFC4-6F175D3DCCD1}">
              <a14:hiddenFill xmlns:a14="http://schemas.microsoft.com/office/drawing/2010/main">
                <a:solidFill>
                  <a:srgbClr val="FFFFFF"/>
                </a:solidFill>
              </a14:hiddenFill>
            </a:ext>
          </a:extLst>
        </p:spPr>
      </p:pic>
      <p:pic>
        <p:nvPicPr>
          <p:cNvPr id="2054" name="Picture 6" descr="question mark transparent - DesignBust">
            <a:extLst>
              <a:ext uri="{FF2B5EF4-FFF2-40B4-BE49-F238E27FC236}">
                <a16:creationId xmlns:a16="http://schemas.microsoft.com/office/drawing/2014/main" id="{66704AFA-D6A5-FCAB-5186-AE7FD07B0F8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7094" y="5828556"/>
            <a:ext cx="662080" cy="662080"/>
          </a:xfrm>
          <a:prstGeom prst="rect">
            <a:avLst/>
          </a:prstGeom>
          <a:noFill/>
          <a:effectLst>
            <a:glow rad="101600">
              <a:srgbClr val="DF81CD">
                <a:alpha val="35000"/>
              </a:srgbClr>
            </a:glo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1BF7C8-1C49-0141-E2EA-C59567181D30}"/>
              </a:ext>
            </a:extLst>
          </p:cNvPr>
          <p:cNvSpPr txBox="1"/>
          <p:nvPr/>
        </p:nvSpPr>
        <p:spPr>
          <a:xfrm>
            <a:off x="2040255" y="5675412"/>
            <a:ext cx="8111490" cy="880369"/>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Helpdesk feature to help programmers know the commands available and the use and working of each command.</a:t>
            </a:r>
          </a:p>
        </p:txBody>
      </p:sp>
      <p:sp>
        <p:nvSpPr>
          <p:cNvPr id="10" name="TextBox 9">
            <a:extLst>
              <a:ext uri="{FF2B5EF4-FFF2-40B4-BE49-F238E27FC236}">
                <a16:creationId xmlns:a16="http://schemas.microsoft.com/office/drawing/2014/main" id="{393FC1B6-E4C0-EBD1-5E8B-C8203F634563}"/>
              </a:ext>
            </a:extLst>
          </p:cNvPr>
          <p:cNvSpPr txBox="1"/>
          <p:nvPr/>
        </p:nvSpPr>
        <p:spPr>
          <a:xfrm>
            <a:off x="2004059" y="3829342"/>
            <a:ext cx="7450491" cy="1711366"/>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Clean User Interface:</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Separate output dialog box within the terminal for greater comprehensibility.</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Dark/Light mode to adjust to user preferences</a:t>
            </a:r>
          </a:p>
        </p:txBody>
      </p:sp>
    </p:spTree>
    <p:extLst>
      <p:ext uri="{BB962C8B-B14F-4D97-AF65-F5344CB8AC3E}">
        <p14:creationId xmlns:p14="http://schemas.microsoft.com/office/powerpoint/2010/main" val="2551816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DE85077-2FBA-B28B-37E7-3918E1E219DB}"/>
              </a:ext>
            </a:extLst>
          </p:cNvPr>
          <p:cNvSpPr txBox="1">
            <a:spLocks/>
          </p:cNvSpPr>
          <p:nvPr/>
        </p:nvSpPr>
        <p:spPr>
          <a:xfrm>
            <a:off x="2107084" y="593068"/>
            <a:ext cx="9140190" cy="4925682"/>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 Directories made simple:</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Directory mode to toggle absolute path view</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Sidebar view of directory and sub-folders for easy access</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 Performance metrics displayed in the terminal.</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CPU Utilization meter</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 Memory Utilization meter</a:t>
            </a:r>
          </a:p>
        </p:txBody>
      </p:sp>
      <p:pic>
        <p:nvPicPr>
          <p:cNvPr id="1030" name="Picture 6" descr="Speedometer Icon For Auto Logo Vector Illustration Test Performance Load  Vector, Test, Performance, Load PNG and Vector with Transparent Background  for Free Download">
            <a:extLst>
              <a:ext uri="{FF2B5EF4-FFF2-40B4-BE49-F238E27FC236}">
                <a16:creationId xmlns:a16="http://schemas.microsoft.com/office/drawing/2014/main" id="{0976B907-EC0A-034D-1C39-E021B08F24B7}"/>
              </a:ext>
            </a:extLst>
          </p:cNvPr>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2549" t="33244" r="23005" b="33791"/>
          <a:stretch/>
        </p:blipFill>
        <p:spPr bwMode="auto">
          <a:xfrm>
            <a:off x="716973" y="4089056"/>
            <a:ext cx="662079" cy="400872"/>
          </a:xfrm>
          <a:prstGeom prst="rect">
            <a:avLst/>
          </a:prstGeom>
          <a:noFill/>
          <a:effectLst>
            <a:glow rad="101600">
              <a:srgbClr val="DF81CD">
                <a:alpha val="35000"/>
              </a:srgbClr>
            </a:glow>
          </a:effectLst>
          <a:extLst>
            <a:ext uri="{909E8E84-426E-40DD-AFC4-6F175D3DCCD1}">
              <a14:hiddenFill xmlns:a14="http://schemas.microsoft.com/office/drawing/2010/main">
                <a:solidFill>
                  <a:srgbClr val="FFFFFF"/>
                </a:solidFill>
              </a14:hiddenFill>
            </a:ext>
          </a:extLst>
        </p:spPr>
      </p:pic>
      <p:pic>
        <p:nvPicPr>
          <p:cNvPr id="1036" name="Picture 12" descr="Calendar clock - Download free icons">
            <a:extLst>
              <a:ext uri="{FF2B5EF4-FFF2-40B4-BE49-F238E27FC236}">
                <a16:creationId xmlns:a16="http://schemas.microsoft.com/office/drawing/2014/main" id="{9C35782C-B908-E17E-416B-16DA54EDA074}"/>
              </a:ext>
            </a:extLst>
          </p:cNvPr>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0802" t="2514" r="3193" b="3532"/>
          <a:stretch/>
        </p:blipFill>
        <p:spPr bwMode="auto">
          <a:xfrm>
            <a:off x="716973" y="2328027"/>
            <a:ext cx="662400" cy="723617"/>
          </a:xfrm>
          <a:prstGeom prst="rect">
            <a:avLst/>
          </a:prstGeom>
          <a:noFill/>
          <a:effectLst>
            <a:glow rad="152400">
              <a:srgbClr val="DF81CD">
                <a:alpha val="30000"/>
              </a:srgbClr>
            </a:glow>
          </a:effectLst>
          <a:extLst>
            <a:ext uri="{909E8E84-426E-40DD-AFC4-6F175D3DCCD1}">
              <a14:hiddenFill xmlns:a14="http://schemas.microsoft.com/office/drawing/2010/main">
                <a:solidFill>
                  <a:srgbClr val="FFFFFF"/>
                </a:solidFill>
              </a14:hiddenFill>
            </a:ext>
          </a:extLst>
        </p:spPr>
      </p:pic>
      <p:pic>
        <p:nvPicPr>
          <p:cNvPr id="1038" name="Picture 14" descr="pathlib_mate 1.2.1 documentation">
            <a:extLst>
              <a:ext uri="{FF2B5EF4-FFF2-40B4-BE49-F238E27FC236}">
                <a16:creationId xmlns:a16="http://schemas.microsoft.com/office/drawing/2014/main" id="{7EEC6179-9089-BF31-47EB-327B6E255EFD}"/>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8025" y="671176"/>
            <a:ext cx="662400" cy="662400"/>
          </a:xfrm>
          <a:prstGeom prst="rect">
            <a:avLst/>
          </a:prstGeom>
          <a:noFill/>
          <a:effectLst>
            <a:glow rad="127000">
              <a:srgbClr val="DF81CD">
                <a:alpha val="40000"/>
              </a:srgbClr>
            </a:glo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210C1A-11D9-57CE-32F0-66B893D0962A}"/>
              </a:ext>
            </a:extLst>
          </p:cNvPr>
          <p:cNvSpPr txBox="1"/>
          <p:nvPr/>
        </p:nvSpPr>
        <p:spPr>
          <a:xfrm>
            <a:off x="2011873" y="2540487"/>
            <a:ext cx="609456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Date and time display within the window</a:t>
            </a:r>
          </a:p>
        </p:txBody>
      </p:sp>
      <p:pic>
        <p:nvPicPr>
          <p:cNvPr id="3076" name="Picture 4" descr="History - Free ui icons">
            <a:extLst>
              <a:ext uri="{FF2B5EF4-FFF2-40B4-BE49-F238E27FC236}">
                <a16:creationId xmlns:a16="http://schemas.microsoft.com/office/drawing/2014/main" id="{72AC42E0-A359-1C2A-AD2F-9F94EDB94C8F}"/>
              </a:ext>
            </a:extLst>
          </p:cNvPr>
          <p:cNvPicPr>
            <a:picLocks noChangeAspect="1" noChangeArrowheads="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8398" t="11718" r="1758" b="11718"/>
          <a:stretch/>
        </p:blipFill>
        <p:spPr bwMode="auto">
          <a:xfrm>
            <a:off x="716973" y="5527400"/>
            <a:ext cx="662400" cy="564480"/>
          </a:xfrm>
          <a:prstGeom prst="rect">
            <a:avLst/>
          </a:prstGeom>
          <a:noFill/>
          <a:effectLst>
            <a:glow rad="152400">
              <a:srgbClr val="DF81CD">
                <a:alpha val="35000"/>
              </a:srgbClr>
            </a:glow>
          </a:effectLst>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2C85FCB-8C90-100C-52F3-F64275D9894F}"/>
              </a:ext>
            </a:extLst>
          </p:cNvPr>
          <p:cNvSpPr txBox="1">
            <a:spLocks/>
          </p:cNvSpPr>
          <p:nvPr/>
        </p:nvSpPr>
        <p:spPr>
          <a:xfrm>
            <a:off x="2107084" y="5115001"/>
            <a:ext cx="9140190" cy="4925682"/>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 Navigable history feature for command line</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Can traverse backward/forward through entered commands</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History panel to list the past &lt;n&gt; commands used</a:t>
            </a:r>
          </a:p>
        </p:txBody>
      </p:sp>
    </p:spTree>
    <p:extLst>
      <p:ext uri="{BB962C8B-B14F-4D97-AF65-F5344CB8AC3E}">
        <p14:creationId xmlns:p14="http://schemas.microsoft.com/office/powerpoint/2010/main" val="34356080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630</TotalTime>
  <Words>3496</Words>
  <Application>Microsoft Office PowerPoint</Application>
  <PresentationFormat>Widescreen</PresentationFormat>
  <Paragraphs>287</Paragraphs>
  <Slides>29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Calibri</vt:lpstr>
      <vt:lpstr>Calibri Light</vt:lpstr>
      <vt:lpstr>Consolas</vt:lpstr>
      <vt:lpstr>euclid_circular_a</vt:lpstr>
      <vt:lpstr>Gordita</vt:lpstr>
      <vt:lpstr>Lucida Grande</vt:lpstr>
      <vt:lpstr>Nunito</vt:lpstr>
      <vt:lpstr>Söhne</vt:lpstr>
      <vt:lpstr>Celestial</vt:lpstr>
      <vt:lpstr>1_Celestial</vt:lpstr>
      <vt:lpstr>TermEZ</vt:lpstr>
      <vt:lpstr>Abstract</vt:lpstr>
      <vt:lpstr>Why this project?</vt:lpstr>
      <vt:lpstr>High level design</vt:lpstr>
      <vt:lpstr>Low level design</vt:lpstr>
      <vt:lpstr>PowerPoint Presentation</vt:lpstr>
      <vt:lpstr>PowerPoint Presentation</vt:lpstr>
      <vt:lpstr>Design features</vt:lpstr>
      <vt:lpstr>PowerPoint Presentation</vt:lpstr>
      <vt:lpstr>Data structures utilized</vt:lpstr>
      <vt:lpstr>Hash map</vt:lpstr>
      <vt:lpstr>Why HASH MAP?</vt:lpstr>
      <vt:lpstr>Circular Queue</vt:lpstr>
      <vt:lpstr>Why circular queue?</vt:lpstr>
      <vt:lpstr>Tree</vt:lpstr>
      <vt:lpstr>Modules Used</vt:lpstr>
      <vt:lpstr>  1. Command line | Output dialog</vt:lpstr>
      <vt:lpstr>PowerPoint Presentation</vt:lpstr>
      <vt:lpstr>  2. Directory management</vt:lpstr>
      <vt:lpstr>  3. HELP DESK</vt:lpstr>
      <vt:lpstr>PowerPoint Presentation</vt:lpstr>
      <vt:lpstr>4.  FUNCTION SET</vt:lpstr>
      <vt:lpstr>PowerPoint Presentation</vt:lpstr>
      <vt:lpstr>  5. History</vt:lpstr>
      <vt:lpstr>PowerPoint Presentation</vt:lpstr>
      <vt:lpstr>  6. PERFORMANCE METRICS</vt:lpstr>
      <vt:lpstr>  7. Toggles</vt:lpstr>
      <vt:lpstr>What’s the point? &lt;SIGNIFICANCE&gt;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TermEZ</dc:title>
  <dc:creator>Sriram B</dc:creator>
  <cp:lastModifiedBy>Sriram B</cp:lastModifiedBy>
  <cp:revision>9</cp:revision>
  <dcterms:created xsi:type="dcterms:W3CDTF">2023-11-01T06:53:39Z</dcterms:created>
  <dcterms:modified xsi:type="dcterms:W3CDTF">2023-12-12T10:45:20Z</dcterms:modified>
</cp:coreProperties>
</file>